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8" r:id="rId2"/>
    <p:sldId id="350" r:id="rId3"/>
    <p:sldId id="341" r:id="rId4"/>
    <p:sldId id="352" r:id="rId5"/>
    <p:sldId id="334" r:id="rId6"/>
    <p:sldId id="353" r:id="rId7"/>
    <p:sldId id="331" r:id="rId8"/>
    <p:sldId id="351" r:id="rId9"/>
    <p:sldId id="345" r:id="rId10"/>
    <p:sldId id="346" r:id="rId11"/>
    <p:sldId id="35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AC1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8" autoAdjust="0"/>
  </p:normalViewPr>
  <p:slideViewPr>
    <p:cSldViewPr snapToGrid="0" snapToObjects="1">
      <p:cViewPr varScale="1">
        <p:scale>
          <a:sx n="87" d="100"/>
          <a:sy n="87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876" y="3964501"/>
            <a:ext cx="8061325" cy="1204802"/>
          </a:xfrm>
        </p:spPr>
        <p:txBody>
          <a:bodyPr anchor="b" anchorCtr="0">
            <a:normAutofit/>
          </a:bodyPr>
          <a:lstStyle>
            <a:lvl1pPr algn="l">
              <a:defRPr sz="2800" b="1">
                <a:solidFill>
                  <a:srgbClr val="AC122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877" y="5169304"/>
            <a:ext cx="7361524" cy="83354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96876" y="6522568"/>
            <a:ext cx="101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solidFill>
                  <a:srgbClr val="FFFFFF"/>
                </a:solidFill>
              </a:rPr>
              <a:t>©2013. PFRA Inc.</a:t>
            </a:r>
          </a:p>
          <a:p>
            <a:pPr algn="l"/>
            <a:endParaRPr lang="en-US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0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77FA-626A-CA49-AD8F-99542D23240A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2A01-5229-AD47-92BE-D5F37A372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2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77FA-626A-CA49-AD8F-99542D23240A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2A01-5229-AD47-92BE-D5F37A372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2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414" y="310557"/>
            <a:ext cx="6003188" cy="387673"/>
          </a:xfrm>
        </p:spPr>
        <p:txBody>
          <a:bodyPr>
            <a:normAutofit/>
          </a:bodyPr>
          <a:lstStyle>
            <a:lvl1pPr algn="r">
              <a:defRPr sz="1800">
                <a:solidFill>
                  <a:srgbClr val="AC122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6" y="1213447"/>
            <a:ext cx="8601726" cy="5015584"/>
          </a:xfrm>
        </p:spPr>
        <p:txBody>
          <a:bodyPr/>
          <a:lstStyle>
            <a:lvl1pPr marL="342900" indent="-342900">
              <a:buClr>
                <a:srgbClr val="AC1221"/>
              </a:buClr>
              <a:buSzPct val="80000"/>
              <a:buFont typeface="Wingdings" charset="2"/>
              <a:buChar char="Ø"/>
              <a:defRPr sz="2400">
                <a:solidFill>
                  <a:srgbClr val="AC1221"/>
                </a:solidFill>
              </a:defRPr>
            </a:lvl1pPr>
            <a:lvl2pPr marL="742950" indent="-285750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>
                <a:solidFill>
                  <a:srgbClr val="404040"/>
                </a:solidFill>
              </a:defRPr>
            </a:lvl3pPr>
            <a:lvl4pPr marL="1600200" indent="-228600"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>
                <a:solidFill>
                  <a:srgbClr val="404040"/>
                </a:solidFill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979961" y="722190"/>
            <a:ext cx="5018641" cy="426539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404040"/>
                </a:solidFill>
              </a:defRPr>
            </a:lvl1pPr>
          </a:lstStyle>
          <a:p>
            <a:pPr algn="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6780934" y="64526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10B5E-EF38-C945-9B23-71591DA7957E}" type="slidenum">
              <a:rPr lang="en-US" sz="1000" b="1" smtClean="0">
                <a:solidFill>
                  <a:schemeClr val="bg1"/>
                </a:solidFill>
              </a:rPr>
              <a:pPr/>
              <a:t>‹#›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96876" y="6522568"/>
            <a:ext cx="101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solidFill>
                  <a:srgbClr val="FFFFFF"/>
                </a:solidFill>
              </a:rPr>
              <a:t>©2013. PFRA Inc.</a:t>
            </a:r>
          </a:p>
          <a:p>
            <a:pPr algn="l"/>
            <a:endParaRPr lang="en-US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98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77FA-626A-CA49-AD8F-99542D23240A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2A01-5229-AD47-92BE-D5F37A372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6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77FA-626A-CA49-AD8F-99542D23240A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2A01-5229-AD47-92BE-D5F37A372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8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77FA-626A-CA49-AD8F-99542D23240A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2A01-5229-AD47-92BE-D5F37A372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8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77FA-626A-CA49-AD8F-99542D23240A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2A01-5229-AD47-92BE-D5F37A372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3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77FA-626A-CA49-AD8F-99542D23240A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2A01-5229-AD47-92BE-D5F37A372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2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77FA-626A-CA49-AD8F-99542D23240A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2A01-5229-AD47-92BE-D5F37A372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7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77FA-626A-CA49-AD8F-99542D23240A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2A01-5229-AD47-92BE-D5F37A372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8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877FA-626A-CA49-AD8F-99542D23240A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52A01-5229-AD47-92BE-D5F37A372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image" Target="../media/image13.png"/><Relationship Id="rId7" Type="http://schemas.openxmlformats.org/officeDocument/2006/relationships/image" Target="../media/image16.jpg"/><Relationship Id="rId12" Type="http://schemas.openxmlformats.org/officeDocument/2006/relationships/image" Target="../media/image20.jpg"/><Relationship Id="rId17" Type="http://schemas.openxmlformats.org/officeDocument/2006/relationships/image" Target="../media/image25.png"/><Relationship Id="rId2" Type="http://schemas.openxmlformats.org/officeDocument/2006/relationships/image" Target="../media/image4.jpg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hyperlink" Target="https://www.google.com/url?sa=i&amp;rct=j&amp;q=&amp;esrc=s&amp;source=images&amp;cd=&amp;cad=rja&amp;uact=8&amp;ved=0ahUKEwjloqTc3-TLAhXFlx4KHeK-DE0QjRwIBw&amp;url=https://en.wikipedia.org/wiki/File:Nsheadlogo.svg&amp;bvm=bv.117868183,d.d2s&amp;psig=AFQjCNGfykFOn5CmAksfQx3beyBQ-xDdbw&amp;ust=1459301461874130" TargetMode="External"/><Relationship Id="rId5" Type="http://schemas.openxmlformats.org/officeDocument/2006/relationships/hyperlink" Target="https://www.google.com/url?sa=i&amp;rct=j&amp;q=&amp;esrc=s&amp;source=images&amp;cd=&amp;cad=rja&amp;uact=8&amp;ved=0ahUKEwi0jbPf3uTLAhWGbR4KHVd3ClMQjRwIBw&amp;url=https://twitter.com/usgovernment3&amp;bvm=bv.117868183,d.d2s&amp;psig=AFQjCNFqvMUcEJwLKS9KT27XM_IYyH4NgQ&amp;ust=1459301196935508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19.jpg"/><Relationship Id="rId19" Type="http://schemas.openxmlformats.org/officeDocument/2006/relationships/image" Target="../media/image27.gif"/><Relationship Id="rId4" Type="http://schemas.openxmlformats.org/officeDocument/2006/relationships/image" Target="../media/image14.jpg"/><Relationship Id="rId9" Type="http://schemas.openxmlformats.org/officeDocument/2006/relationships/image" Target="../media/image18.png"/><Relationship Id="rId1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926" y="4529651"/>
            <a:ext cx="8061325" cy="1204802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AC1221">
                    <a:alpha val="75000"/>
                  </a:srgbClr>
                </a:solidFill>
                <a:latin typeface="Arial Narrow" panose="020B0606020202030204" pitchFamily="34" charset="0"/>
              </a:rPr>
              <a:t>A BRIEFING TO THE PORT OF WILMINGTON EXPANSION TASK FORCE</a:t>
            </a:r>
            <a:br>
              <a:rPr lang="en-US" sz="1600" dirty="0" smtClean="0">
                <a:solidFill>
                  <a:srgbClr val="AC1221">
                    <a:alpha val="75000"/>
                  </a:srgbClr>
                </a:solidFill>
                <a:latin typeface="Arial Narrow" panose="020B0606020202030204" pitchFamily="34" charset="0"/>
              </a:rPr>
            </a:br>
            <a:r>
              <a:rPr lang="en-US" sz="1200" b="0" dirty="0" smtClean="0">
                <a:solidFill>
                  <a:srgbClr val="AC1221">
                    <a:alpha val="75000"/>
                  </a:srgbClr>
                </a:solidFill>
                <a:latin typeface="Arial Narrow" panose="020B0606020202030204" pitchFamily="34" charset="0"/>
              </a:rPr>
              <a:t>State Representative Charles Potter, Jr./Co-Chair</a:t>
            </a:r>
            <a:br>
              <a:rPr lang="en-US" sz="1200" b="0" dirty="0" smtClean="0">
                <a:solidFill>
                  <a:srgbClr val="AC1221">
                    <a:alpha val="75000"/>
                  </a:srgbClr>
                </a:solidFill>
                <a:latin typeface="Arial Narrow" panose="020B0606020202030204" pitchFamily="34" charset="0"/>
              </a:rPr>
            </a:br>
            <a:r>
              <a:rPr lang="en-US" sz="1200" b="0" dirty="0" smtClean="0">
                <a:solidFill>
                  <a:srgbClr val="AC1221">
                    <a:alpha val="75000"/>
                  </a:srgbClr>
                </a:solidFill>
                <a:latin typeface="Arial Narrow" panose="020B0606020202030204" pitchFamily="34" charset="0"/>
              </a:rPr>
              <a:t>State Senator Margaret Rose Henry/Co-Chair</a:t>
            </a:r>
            <a:endParaRPr lang="en-US" sz="1200" b="0" dirty="0">
              <a:solidFill>
                <a:srgbClr val="AC1221">
                  <a:alpha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177" y="5664604"/>
            <a:ext cx="7361524" cy="833546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The </a:t>
            </a:r>
            <a:r>
              <a:rPr lang="en-US" sz="1400" b="1" dirty="0" err="1" smtClean="0">
                <a:latin typeface="Arial Narrow" panose="020B0606020202030204" pitchFamily="34" charset="0"/>
              </a:rPr>
              <a:t>RiverEdge</a:t>
            </a:r>
            <a:r>
              <a:rPr lang="en-US" sz="1400" b="1" dirty="0" smtClean="0">
                <a:latin typeface="Arial Narrow" panose="020B0606020202030204" pitchFamily="34" charset="0"/>
              </a:rPr>
              <a:t> Container Terminal Project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May 23rd, 2016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" y="3492844"/>
            <a:ext cx="3140251" cy="1337747"/>
          </a:xfrm>
          <a:prstGeom prst="rect">
            <a:avLst/>
          </a:prstGeom>
          <a:ln w="19050">
            <a:solidFill>
              <a:srgbClr val="AC122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81" y="3492843"/>
            <a:ext cx="1783663" cy="1337747"/>
          </a:xfrm>
          <a:prstGeom prst="rect">
            <a:avLst/>
          </a:prstGeom>
          <a:ln w="19050">
            <a:solidFill>
              <a:srgbClr val="AC122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784" y="3492843"/>
            <a:ext cx="1758338" cy="1337748"/>
          </a:xfrm>
          <a:prstGeom prst="rect">
            <a:avLst/>
          </a:prstGeom>
          <a:ln w="19050">
            <a:solidFill>
              <a:srgbClr val="AC122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13548" r="5625" b="4376"/>
          <a:stretch/>
        </p:blipFill>
        <p:spPr>
          <a:xfrm>
            <a:off x="3296456" y="3484681"/>
            <a:ext cx="2021608" cy="1345909"/>
          </a:xfrm>
          <a:prstGeom prst="rect">
            <a:avLst/>
          </a:prstGeom>
          <a:ln w="19050">
            <a:solidFill>
              <a:srgbClr val="AC122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99592" y="6513651"/>
            <a:ext cx="1515158" cy="1846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©2016 Paul F. Richardson Associates, Inc.</a:t>
            </a:r>
            <a:endParaRPr lang="en-US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1301" y="1012944"/>
            <a:ext cx="8626474" cy="49739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And now, the “clock has started ticking”….again!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Start WHS and DMMP initiatives.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This planning and permitting process could easily run between $2m-$10m.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This is a critical path item.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 State of Delaware engages in discussions with Investors/Stakeholders regarding next steps to the </a:t>
            </a:r>
            <a:r>
              <a:rPr lang="en-U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RiverEdge</a:t>
            </a: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Container Terminal Project.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Begin Alignment of Stakeholders,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Determine Competitive Landscape,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Determine role of existing DSPC facility, Edge Moor and,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Other public obligations associated with such a P3,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Engage other private stakeholder relationships which are integral to enterprise success.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 investor market has to have a clear vision as to: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Further “next steps” given past efforts,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 “speed-to-market” component and how it relates to competitive projects that are underway on the Delaware Bay.	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592" y="6513651"/>
            <a:ext cx="1515158" cy="1846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©2016 Paul F. Richardson Associates, Inc.</a:t>
            </a:r>
            <a:endParaRPr lang="en-US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1792" y="972095"/>
          <a:ext cx="8943354" cy="190500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952651"/>
                <a:gridCol w="873211"/>
                <a:gridCol w="782595"/>
                <a:gridCol w="708454"/>
                <a:gridCol w="766119"/>
                <a:gridCol w="782594"/>
                <a:gridCol w="584887"/>
                <a:gridCol w="700216"/>
                <a:gridCol w="790833"/>
                <a:gridCol w="774356"/>
                <a:gridCol w="510746"/>
                <a:gridCol w="716692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 Black" panose="020B0A04020102020204" pitchFamily="34" charset="0"/>
                        </a:rPr>
                        <a:t>Total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 Black" panose="020B0A04020102020204" pitchFamily="34" charset="0"/>
                        </a:rPr>
                        <a:t>Total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 Black" panose="020B0A04020102020204" pitchFamily="34" charset="0"/>
                        </a:rPr>
                        <a:t>State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 Black" panose="020B0A04020102020204" pitchFamily="34" charset="0"/>
                        </a:rPr>
                        <a:t>State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 Black" panose="020B0A04020102020204" pitchFamily="34" charset="0"/>
                        </a:rPr>
                        <a:t>State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Arial Black" panose="020B0A04020102020204" pitchFamily="34" charset="0"/>
                        </a:rPr>
                        <a:t>Local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Arial Black" panose="020B0A04020102020204" pitchFamily="34" charset="0"/>
                        </a:rPr>
                        <a:t>Federal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Port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TEU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Jobs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Direct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Indirect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Induced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Sales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GDP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Income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Taxes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Taxes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sng" strike="noStrike" dirty="0">
                          <a:effectLst/>
                          <a:latin typeface="Arial Black" panose="020B0A04020102020204" pitchFamily="34" charset="0"/>
                        </a:rPr>
                        <a:t>Taxes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Savannah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2,944,678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352,146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$66.9b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$32.4b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$18.5b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$1.4b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$1.1b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$4.5b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Charleston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1,381,349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260,800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$45.0b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NC Ports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260,363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65,000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$500m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Baltimore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631,082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108,000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14,630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10,940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14,480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$3.0b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$304m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Wilmington, DE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329,200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16,877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2,203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444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1,673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$31.0m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Norfolk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2,230,008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100,244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$12.b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$4.1b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NY/NJ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5,445,108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279,200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170,770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$37.1b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$11.6b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$1.6b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$3.6b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Jacksonville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900,443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132,599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9,667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4,573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10,100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$1.3b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$168m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03648" y="6516131"/>
            <a:ext cx="963831" cy="2154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©2014, PFRA Inc.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62190" y="3204517"/>
            <a:ext cx="1499286" cy="2726724"/>
          </a:xfrm>
          <a:prstGeom prst="round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 smtClean="0">
                <a:solidFill>
                  <a:schemeClr val="tx1"/>
                </a:solidFill>
              </a:rPr>
              <a:t>Direct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Terminal Operators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Forwarders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Longshoremen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Warehousing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Construction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Government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Trucking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Rail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Tenants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Pilots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Tugs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Agents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Chandlers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33330" y="3505197"/>
            <a:ext cx="1499286" cy="2215978"/>
          </a:xfrm>
          <a:prstGeom prst="round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 smtClean="0">
                <a:solidFill>
                  <a:schemeClr val="tx1"/>
                </a:solidFill>
              </a:rPr>
              <a:t>Indirect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Goods/Services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M&amp;R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Equipment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Utilities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Fuel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Insurance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20945" y="3501076"/>
            <a:ext cx="1499286" cy="2215978"/>
          </a:xfrm>
          <a:prstGeom prst="round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 smtClean="0">
                <a:solidFill>
                  <a:schemeClr val="tx1"/>
                </a:solidFill>
              </a:rPr>
              <a:t>Induced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Food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Shelter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Transportation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Medical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Retail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Apparel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121" y="6520247"/>
            <a:ext cx="963831" cy="2154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©2015, PFRA Inc.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95414" y="310557"/>
            <a:ext cx="6003188" cy="38767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CREATING FAMILY SUSTAINING EMPLOYMENT OPPORTUNITIES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1717589" y="803189"/>
            <a:ext cx="1173892" cy="259491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2" idx="4"/>
          </p:cNvCxnSpPr>
          <p:nvPr/>
        </p:nvCxnSpPr>
        <p:spPr>
          <a:xfrm>
            <a:off x="2304535" y="3398108"/>
            <a:ext cx="0" cy="11697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1"/>
          </p:cNvCxnSpPr>
          <p:nvPr/>
        </p:nvCxnSpPr>
        <p:spPr>
          <a:xfrm flipH="1">
            <a:off x="2304535" y="4567879"/>
            <a:ext cx="9576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1" idx="3"/>
          </p:cNvCxnSpPr>
          <p:nvPr/>
        </p:nvCxnSpPr>
        <p:spPr>
          <a:xfrm flipH="1">
            <a:off x="4761476" y="4567879"/>
            <a:ext cx="2718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532612" y="4571996"/>
            <a:ext cx="2718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9592" y="6527299"/>
            <a:ext cx="1515158" cy="1846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©2016 Paul F. Richardson Associates, Inc.</a:t>
            </a:r>
            <a:endParaRPr lang="en-US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1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77525" y="1012944"/>
            <a:ext cx="4229099" cy="49739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Recently, the Diamond State Port Corporation (DSPC) released findings for its Strategic Master Plan.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Paul F. Richardson Associates, Inc. (PFRA) assisted in developing the plan.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 document confirmed that the current port configuration has capacity constraint.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Among other things, the report clearly demonstrated the need for the DSPC to consider alternative new sites “along the Delaware River”.</a:t>
            </a:r>
            <a:endParaRPr lang="en-US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592" y="6513651"/>
            <a:ext cx="1515158" cy="1846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©2016 Paul F. Richardson Associates, Inc.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96" y="1012944"/>
            <a:ext cx="4572000" cy="27432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58363" y="3957853"/>
            <a:ext cx="4240660" cy="2115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Importantly, the analysis also identified that there is “optionality” for the Stakeholders.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Options which are not mutually exclusive.</a:t>
            </a:r>
          </a:p>
        </p:txBody>
      </p:sp>
    </p:spTree>
    <p:extLst>
      <p:ext uri="{BB962C8B-B14F-4D97-AF65-F5344CB8AC3E}">
        <p14:creationId xmlns:p14="http://schemas.microsoft.com/office/powerpoint/2010/main" val="293213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1301" y="1012944"/>
            <a:ext cx="4229099" cy="497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592" y="6513651"/>
            <a:ext cx="1515158" cy="1846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©2016 Paul F. Richardson Associates, Inc.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2" y="1706572"/>
            <a:ext cx="7928056" cy="447586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ular Callout 4"/>
          <p:cNvSpPr/>
          <p:nvPr/>
        </p:nvSpPr>
        <p:spPr>
          <a:xfrm>
            <a:off x="4156500" y="2961562"/>
            <a:ext cx="729399" cy="313902"/>
          </a:xfrm>
          <a:prstGeom prst="wedgeRectCallou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Edge Moor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6709" y="873447"/>
            <a:ext cx="8684335" cy="832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 DSPC Strategic Master Plan included analysis on the following sites.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17704" y="3236088"/>
            <a:ext cx="8684335" cy="832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 DSPC Strategic Master Plan created the following scenarios or “options” to help guide the Stakeholders in their decision process.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592" y="6513651"/>
            <a:ext cx="1515158" cy="1846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©2016 Paul F. Richardson Associates, Inc.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6" y="859808"/>
            <a:ext cx="8789632" cy="240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n 3"/>
          <p:cNvSpPr/>
          <p:nvPr/>
        </p:nvSpPr>
        <p:spPr>
          <a:xfrm>
            <a:off x="13643" y="4299045"/>
            <a:ext cx="1255192" cy="1897039"/>
          </a:xfrm>
          <a:prstGeom prst="can">
            <a:avLst/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Alt 1</a:t>
            </a:r>
          </a:p>
          <a:p>
            <a:pPr algn="ctr"/>
            <a:r>
              <a:rPr lang="en-US" sz="1400" dirty="0" smtClean="0">
                <a:solidFill>
                  <a:srgbClr val="00B0F0"/>
                </a:solidFill>
              </a:rPr>
              <a:t>State of Good Repair &amp; Commitments</a:t>
            </a:r>
          </a:p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$185m</a:t>
            </a:r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9" name="Can 8"/>
          <p:cNvSpPr/>
          <p:nvPr/>
        </p:nvSpPr>
        <p:spPr>
          <a:xfrm>
            <a:off x="1312454" y="4314966"/>
            <a:ext cx="1255192" cy="1897039"/>
          </a:xfrm>
          <a:prstGeom prst="can">
            <a:avLst/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Alt 1A</a:t>
            </a:r>
          </a:p>
          <a:p>
            <a:pPr algn="ctr"/>
            <a:r>
              <a:rPr lang="en-US" sz="1400" dirty="0" smtClean="0">
                <a:solidFill>
                  <a:srgbClr val="00B0F0"/>
                </a:solidFill>
              </a:rPr>
              <a:t>Capacity Addition to Accommodate to 2035</a:t>
            </a:r>
          </a:p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$145m</a:t>
            </a:r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10" name="Can 9"/>
          <p:cNvSpPr/>
          <p:nvPr/>
        </p:nvSpPr>
        <p:spPr>
          <a:xfrm>
            <a:off x="2611265" y="4330886"/>
            <a:ext cx="1255192" cy="1897039"/>
          </a:xfrm>
          <a:prstGeom prst="can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Alt 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Alternative new Capacity </a:t>
            </a:r>
            <a:r>
              <a:rPr lang="en-US" sz="1400" b="1" dirty="0" smtClean="0">
                <a:solidFill>
                  <a:schemeClr val="tx1"/>
                </a:solidFill>
              </a:rPr>
              <a:t>$491m - $1,094b</a:t>
            </a:r>
          </a:p>
        </p:txBody>
      </p:sp>
      <p:sp>
        <p:nvSpPr>
          <p:cNvPr id="12" name="Can 11"/>
          <p:cNvSpPr/>
          <p:nvPr/>
        </p:nvSpPr>
        <p:spPr>
          <a:xfrm>
            <a:off x="3923720" y="4333158"/>
            <a:ext cx="1255192" cy="1897039"/>
          </a:xfrm>
          <a:prstGeom prst="can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Alt 2B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Wilmington Harbor South (WMS) River </a:t>
            </a:r>
            <a:r>
              <a:rPr lang="en-US" sz="1400" b="1" dirty="0" smtClean="0">
                <a:solidFill>
                  <a:schemeClr val="tx1"/>
                </a:solidFill>
              </a:rPr>
              <a:t>$1,094b</a:t>
            </a:r>
          </a:p>
        </p:txBody>
      </p:sp>
      <p:sp>
        <p:nvSpPr>
          <p:cNvPr id="13" name="Can 12"/>
          <p:cNvSpPr/>
          <p:nvPr/>
        </p:nvSpPr>
        <p:spPr>
          <a:xfrm>
            <a:off x="5222539" y="4335430"/>
            <a:ext cx="1255192" cy="1897039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Alt 2C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Wilmington Harbor South (WMS) Land </a:t>
            </a:r>
            <a:r>
              <a:rPr lang="en-US" sz="1400" b="1" dirty="0" smtClean="0">
                <a:solidFill>
                  <a:schemeClr val="tx1"/>
                </a:solidFill>
              </a:rPr>
              <a:t>$493m</a:t>
            </a:r>
          </a:p>
        </p:txBody>
      </p:sp>
      <p:sp>
        <p:nvSpPr>
          <p:cNvPr id="14" name="Can 13"/>
          <p:cNvSpPr/>
          <p:nvPr/>
        </p:nvSpPr>
        <p:spPr>
          <a:xfrm>
            <a:off x="6548645" y="4351353"/>
            <a:ext cx="1255192" cy="1897039"/>
          </a:xfrm>
          <a:prstGeom prst="can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Alt 3</a:t>
            </a:r>
          </a:p>
          <a:p>
            <a:pPr algn="ctr"/>
            <a:r>
              <a:rPr lang="en-US" sz="1400" dirty="0" err="1" smtClean="0">
                <a:solidFill>
                  <a:srgbClr val="C00000"/>
                </a:solidFill>
              </a:rPr>
              <a:t>RiverEdge</a:t>
            </a:r>
            <a:r>
              <a:rPr lang="en-US" sz="1400" dirty="0" smtClean="0">
                <a:solidFill>
                  <a:srgbClr val="C00000"/>
                </a:solidFill>
              </a:rPr>
              <a:t> Container Terminal Project </a:t>
            </a:r>
            <a:r>
              <a:rPr lang="en-US" sz="1400" b="1" dirty="0" smtClean="0">
                <a:solidFill>
                  <a:srgbClr val="C00000"/>
                </a:solidFill>
              </a:rPr>
              <a:t>$650m - $882m</a:t>
            </a:r>
          </a:p>
        </p:txBody>
      </p:sp>
      <p:sp>
        <p:nvSpPr>
          <p:cNvPr id="15" name="Can 14"/>
          <p:cNvSpPr/>
          <p:nvPr/>
        </p:nvSpPr>
        <p:spPr>
          <a:xfrm>
            <a:off x="7861109" y="4353625"/>
            <a:ext cx="1255192" cy="1897039"/>
          </a:xfrm>
          <a:prstGeom prst="can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Alt 4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Edge Moor Site/Project </a:t>
            </a:r>
            <a:r>
              <a:rPr lang="en-US" sz="1400" b="1" dirty="0" smtClean="0">
                <a:solidFill>
                  <a:srgbClr val="7030A0"/>
                </a:solidFill>
              </a:rPr>
              <a:t>$491m</a:t>
            </a:r>
          </a:p>
        </p:txBody>
      </p:sp>
    </p:spTree>
    <p:extLst>
      <p:ext uri="{BB962C8B-B14F-4D97-AF65-F5344CB8AC3E}">
        <p14:creationId xmlns:p14="http://schemas.microsoft.com/office/powerpoint/2010/main" val="29239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1301" y="3302753"/>
            <a:ext cx="8684335" cy="28114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 DSPC Strategic Master Plan also acknowledged two (2) very critical items: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 need to “move ahead” on finding an alternative site(s) for Dredge Management Material Plan (DMMP) that now takes place at WHS.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All of the options require this action to varying degrees.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 State of Delaware and the Stakeholders are likely to have to partner with private investment to expand with any one (or more) of the alternatives or “options”.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592" y="6513651"/>
            <a:ext cx="1515158" cy="1846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©2016 Paul F. Richardson Associates, Inc.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0" y="859808"/>
            <a:ext cx="8789632" cy="240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1705970" y="709679"/>
            <a:ext cx="3111689" cy="17059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650738" y="917410"/>
            <a:ext cx="8165720" cy="100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How are these options beginning to “fall out” after the DSPC Strategic Master Plan effort? 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592" y="6513651"/>
            <a:ext cx="1515158" cy="1846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©2016 Paul F. Richardson Associates, Inc.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3951" y="1869745"/>
            <a:ext cx="2347351" cy="43580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Existing DSPC Facility and WHS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Built in the 20’s with an incremental approach which is expensive to maintain and grow.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Has existing customer base which needs to be serviced that includes container, breakbulk and bulk.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Has contiguous lands and should be pursued.</a:t>
            </a:r>
            <a:endParaRPr lang="en-US" sz="1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41575" y="1872019"/>
            <a:ext cx="2347351" cy="43580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Edge Moor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Gives optionality as potential </a:t>
            </a:r>
            <a:r>
              <a:rPr lang="en-US" sz="16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moderate</a:t>
            </a:r>
            <a:r>
              <a:rPr lang="en-US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container site which may be more strategic for the State of Delaware and private investors to pursue instead of “sinking additional” expense at existing DSPC facility.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better value proposition?</a:t>
            </a:r>
            <a:endParaRPr lang="en-US" sz="1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514596" y="1860643"/>
            <a:ext cx="2347351" cy="43580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RiverEdge</a:t>
            </a:r>
            <a:endParaRPr lang="en-US" sz="1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“clean canvas”.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state-of-the-art, best-in-class facility highly desired by the private investor because it creates its own set of options as to design, build and subsequent operation.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Creates long-term investor opportunity. </a:t>
            </a:r>
            <a:endParaRPr lang="en-US" sz="1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2374709" y="2634014"/>
            <a:ext cx="4626591" cy="2674962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Not mutually </a:t>
            </a:r>
            <a:r>
              <a:rPr lang="en-US" b="1" dirty="0">
                <a:latin typeface="Arial Narrow" panose="020B0606020202030204" pitchFamily="34" charset="0"/>
              </a:rPr>
              <a:t>e</a:t>
            </a:r>
            <a:r>
              <a:rPr lang="en-US" b="1" dirty="0" smtClean="0">
                <a:latin typeface="Arial Narrow" panose="020B0606020202030204" pitchFamily="34" charset="0"/>
              </a:rPr>
              <a:t>xclusive but potentially “very compatible”</a:t>
            </a:r>
            <a:endParaRPr lang="en-US" b="1" dirty="0"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435" y="3757204"/>
            <a:ext cx="592363" cy="5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80750" y="1146541"/>
            <a:ext cx="5954950" cy="4504959"/>
            <a:chOff x="625700" y="1137037"/>
            <a:chExt cx="7562899" cy="4675118"/>
          </a:xfrm>
        </p:grpSpPr>
        <p:grpSp>
          <p:nvGrpSpPr>
            <p:cNvPr id="16" name="Group 15"/>
            <p:cNvGrpSpPr/>
            <p:nvPr/>
          </p:nvGrpSpPr>
          <p:grpSpPr>
            <a:xfrm>
              <a:off x="625700" y="1144988"/>
              <a:ext cx="7562899" cy="4667167"/>
              <a:chOff x="625700" y="1144988"/>
              <a:chExt cx="7562899" cy="4667167"/>
            </a:xfrm>
          </p:grpSpPr>
          <p:pic>
            <p:nvPicPr>
              <p:cNvPr id="30" name="Picture 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32" t="8324" r="9632" b="25657"/>
              <a:stretch/>
            </p:blipFill>
            <p:spPr bwMode="auto">
              <a:xfrm>
                <a:off x="628648" y="1144988"/>
                <a:ext cx="7559951" cy="4667167"/>
              </a:xfrm>
              <a:prstGeom prst="rect">
                <a:avLst/>
              </a:prstGeom>
              <a:noFill/>
              <a:ln w="31750">
                <a:solidFill>
                  <a:srgbClr val="AC122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1" name="Freeform 30"/>
              <p:cNvSpPr/>
              <p:nvPr/>
            </p:nvSpPr>
            <p:spPr>
              <a:xfrm>
                <a:off x="5796762" y="1944053"/>
                <a:ext cx="1134851" cy="647993"/>
              </a:xfrm>
              <a:custGeom>
                <a:avLst/>
                <a:gdLst>
                  <a:gd name="connsiteX0" fmla="*/ 0 w 899977"/>
                  <a:gd name="connsiteY0" fmla="*/ 236532 h 475949"/>
                  <a:gd name="connsiteX1" fmla="*/ 66344 w 899977"/>
                  <a:gd name="connsiteY1" fmla="*/ 398066 h 475949"/>
                  <a:gd name="connsiteX2" fmla="*/ 282685 w 899977"/>
                  <a:gd name="connsiteY2" fmla="*/ 386528 h 475949"/>
                  <a:gd name="connsiteX3" fmla="*/ 360568 w 899977"/>
                  <a:gd name="connsiteY3" fmla="*/ 377875 h 475949"/>
                  <a:gd name="connsiteX4" fmla="*/ 527871 w 899977"/>
                  <a:gd name="connsiteY4" fmla="*/ 395182 h 475949"/>
                  <a:gd name="connsiteX5" fmla="*/ 646137 w 899977"/>
                  <a:gd name="connsiteY5" fmla="*/ 398066 h 475949"/>
                  <a:gd name="connsiteX6" fmla="*/ 698059 w 899977"/>
                  <a:gd name="connsiteY6" fmla="*/ 403836 h 475949"/>
                  <a:gd name="connsiteX7" fmla="*/ 865363 w 899977"/>
                  <a:gd name="connsiteY7" fmla="*/ 475949 h 475949"/>
                  <a:gd name="connsiteX8" fmla="*/ 894208 w 899977"/>
                  <a:gd name="connsiteY8" fmla="*/ 360567 h 475949"/>
                  <a:gd name="connsiteX9" fmla="*/ 899977 w 899977"/>
                  <a:gd name="connsiteY9" fmla="*/ 334607 h 475949"/>
                  <a:gd name="connsiteX10" fmla="*/ 868247 w 899977"/>
                  <a:gd name="connsiteY10" fmla="*/ 314415 h 475949"/>
                  <a:gd name="connsiteX11" fmla="*/ 810556 w 899977"/>
                  <a:gd name="connsiteY11" fmla="*/ 279800 h 475949"/>
                  <a:gd name="connsiteX12" fmla="*/ 787480 w 899977"/>
                  <a:gd name="connsiteY12" fmla="*/ 274031 h 475949"/>
                  <a:gd name="connsiteX13" fmla="*/ 810556 w 899977"/>
                  <a:gd name="connsiteY13" fmla="*/ 233648 h 475949"/>
                  <a:gd name="connsiteX14" fmla="*/ 810556 w 899977"/>
                  <a:gd name="connsiteY14" fmla="*/ 233648 h 475949"/>
                  <a:gd name="connsiteX15" fmla="*/ 799018 w 899977"/>
                  <a:gd name="connsiteY15" fmla="*/ 184610 h 475949"/>
                  <a:gd name="connsiteX16" fmla="*/ 787480 w 899977"/>
                  <a:gd name="connsiteY16" fmla="*/ 173072 h 475949"/>
                  <a:gd name="connsiteX17" fmla="*/ 282685 w 899977"/>
                  <a:gd name="connsiteY17" fmla="*/ 0 h 475949"/>
                  <a:gd name="connsiteX18" fmla="*/ 268262 w 899977"/>
                  <a:gd name="connsiteY18" fmla="*/ 74998 h 475949"/>
                  <a:gd name="connsiteX19" fmla="*/ 320184 w 899977"/>
                  <a:gd name="connsiteY19" fmla="*/ 135573 h 475949"/>
                  <a:gd name="connsiteX20" fmla="*/ 262493 w 899977"/>
                  <a:gd name="connsiteY20" fmla="*/ 213456 h 475949"/>
                  <a:gd name="connsiteX21" fmla="*/ 207687 w 899977"/>
                  <a:gd name="connsiteY21" fmla="*/ 230763 h 475949"/>
                  <a:gd name="connsiteX22" fmla="*/ 77883 w 899977"/>
                  <a:gd name="connsiteY22" fmla="*/ 193264 h 475949"/>
                  <a:gd name="connsiteX23" fmla="*/ 164419 w 899977"/>
                  <a:gd name="connsiteY23" fmla="*/ 334607 h 475949"/>
                  <a:gd name="connsiteX24" fmla="*/ 92305 w 899977"/>
                  <a:gd name="connsiteY24" fmla="*/ 343260 h 475949"/>
                  <a:gd name="connsiteX25" fmla="*/ 43268 w 899977"/>
                  <a:gd name="connsiteY25" fmla="*/ 311530 h 475949"/>
                  <a:gd name="connsiteX26" fmla="*/ 0 w 899977"/>
                  <a:gd name="connsiteY26" fmla="*/ 236532 h 475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99977" h="475949">
                    <a:moveTo>
                      <a:pt x="0" y="236532"/>
                    </a:moveTo>
                    <a:lnTo>
                      <a:pt x="66344" y="398066"/>
                    </a:lnTo>
                    <a:lnTo>
                      <a:pt x="282685" y="386528"/>
                    </a:lnTo>
                    <a:lnTo>
                      <a:pt x="360568" y="377875"/>
                    </a:lnTo>
                    <a:lnTo>
                      <a:pt x="527871" y="395182"/>
                    </a:lnTo>
                    <a:lnTo>
                      <a:pt x="646137" y="398066"/>
                    </a:lnTo>
                    <a:lnTo>
                      <a:pt x="698059" y="403836"/>
                    </a:lnTo>
                    <a:lnTo>
                      <a:pt x="865363" y="475949"/>
                    </a:lnTo>
                    <a:lnTo>
                      <a:pt x="894208" y="360567"/>
                    </a:lnTo>
                    <a:lnTo>
                      <a:pt x="899977" y="334607"/>
                    </a:lnTo>
                    <a:lnTo>
                      <a:pt x="868247" y="314415"/>
                    </a:lnTo>
                    <a:lnTo>
                      <a:pt x="810556" y="279800"/>
                    </a:lnTo>
                    <a:lnTo>
                      <a:pt x="787480" y="274031"/>
                    </a:lnTo>
                    <a:lnTo>
                      <a:pt x="810556" y="233648"/>
                    </a:lnTo>
                    <a:lnTo>
                      <a:pt x="810556" y="233648"/>
                    </a:lnTo>
                    <a:lnTo>
                      <a:pt x="799018" y="184610"/>
                    </a:lnTo>
                    <a:lnTo>
                      <a:pt x="787480" y="173072"/>
                    </a:lnTo>
                    <a:lnTo>
                      <a:pt x="282685" y="0"/>
                    </a:lnTo>
                    <a:lnTo>
                      <a:pt x="268262" y="74998"/>
                    </a:lnTo>
                    <a:lnTo>
                      <a:pt x="320184" y="135573"/>
                    </a:lnTo>
                    <a:lnTo>
                      <a:pt x="262493" y="213456"/>
                    </a:lnTo>
                    <a:lnTo>
                      <a:pt x="207687" y="230763"/>
                    </a:lnTo>
                    <a:lnTo>
                      <a:pt x="77883" y="193264"/>
                    </a:lnTo>
                    <a:lnTo>
                      <a:pt x="164419" y="334607"/>
                    </a:lnTo>
                    <a:lnTo>
                      <a:pt x="92305" y="343260"/>
                    </a:lnTo>
                    <a:lnTo>
                      <a:pt x="43268" y="311530"/>
                    </a:lnTo>
                    <a:lnTo>
                      <a:pt x="0" y="236532"/>
                    </a:lnTo>
                    <a:close/>
                  </a:path>
                </a:pathLst>
              </a:cu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6200000" scaled="0"/>
              </a:gra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5086662" y="3843540"/>
                <a:ext cx="944974" cy="1263105"/>
              </a:xfrm>
              <a:custGeom>
                <a:avLst/>
                <a:gdLst>
                  <a:gd name="connsiteX0" fmla="*/ 10973 w 830276"/>
                  <a:gd name="connsiteY0" fmla="*/ 896112 h 1027785"/>
                  <a:gd name="connsiteX1" fmla="*/ 29261 w 830276"/>
                  <a:gd name="connsiteY1" fmla="*/ 819302 h 1027785"/>
                  <a:gd name="connsiteX2" fmla="*/ 142647 w 830276"/>
                  <a:gd name="connsiteY2" fmla="*/ 713232 h 1027785"/>
                  <a:gd name="connsiteX3" fmla="*/ 146304 w 830276"/>
                  <a:gd name="connsiteY3" fmla="*/ 599846 h 1027785"/>
                  <a:gd name="connsiteX4" fmla="*/ 259690 w 830276"/>
                  <a:gd name="connsiteY4" fmla="*/ 563270 h 1027785"/>
                  <a:gd name="connsiteX5" fmla="*/ 226772 w 830276"/>
                  <a:gd name="connsiteY5" fmla="*/ 460857 h 1027785"/>
                  <a:gd name="connsiteX6" fmla="*/ 124359 w 830276"/>
                  <a:gd name="connsiteY6" fmla="*/ 409651 h 1027785"/>
                  <a:gd name="connsiteX7" fmla="*/ 0 w 830276"/>
                  <a:gd name="connsiteY7" fmla="*/ 365760 h 1027785"/>
                  <a:gd name="connsiteX8" fmla="*/ 40234 w 830276"/>
                  <a:gd name="connsiteY8" fmla="*/ 288950 h 1027785"/>
                  <a:gd name="connsiteX9" fmla="*/ 117044 w 830276"/>
                  <a:gd name="connsiteY9" fmla="*/ 343814 h 1027785"/>
                  <a:gd name="connsiteX10" fmla="*/ 142647 w 830276"/>
                  <a:gd name="connsiteY10" fmla="*/ 281635 h 1027785"/>
                  <a:gd name="connsiteX11" fmla="*/ 80468 w 830276"/>
                  <a:gd name="connsiteY11" fmla="*/ 245059 h 1027785"/>
                  <a:gd name="connsiteX12" fmla="*/ 157277 w 830276"/>
                  <a:gd name="connsiteY12" fmla="*/ 120701 h 1027785"/>
                  <a:gd name="connsiteX13" fmla="*/ 215799 w 830276"/>
                  <a:gd name="connsiteY13" fmla="*/ 157277 h 1027785"/>
                  <a:gd name="connsiteX14" fmla="*/ 142647 w 830276"/>
                  <a:gd name="connsiteY14" fmla="*/ 223113 h 1027785"/>
                  <a:gd name="connsiteX15" fmla="*/ 186538 w 830276"/>
                  <a:gd name="connsiteY15" fmla="*/ 259689 h 1027785"/>
                  <a:gd name="connsiteX16" fmla="*/ 241402 w 830276"/>
                  <a:gd name="connsiteY16" fmla="*/ 245059 h 1027785"/>
                  <a:gd name="connsiteX17" fmla="*/ 288951 w 830276"/>
                  <a:gd name="connsiteY17" fmla="*/ 223113 h 1027785"/>
                  <a:gd name="connsiteX18" fmla="*/ 358445 w 830276"/>
                  <a:gd name="connsiteY18" fmla="*/ 182880 h 1027785"/>
                  <a:gd name="connsiteX19" fmla="*/ 449885 w 830276"/>
                  <a:gd name="connsiteY19" fmla="*/ 73152 h 1027785"/>
                  <a:gd name="connsiteX20" fmla="*/ 475488 w 830276"/>
                  <a:gd name="connsiteY20" fmla="*/ 0 h 1027785"/>
                  <a:gd name="connsiteX21" fmla="*/ 830276 w 830276"/>
                  <a:gd name="connsiteY21" fmla="*/ 168249 h 1027785"/>
                  <a:gd name="connsiteX22" fmla="*/ 709575 w 830276"/>
                  <a:gd name="connsiteY22" fmla="*/ 395021 h 1027785"/>
                  <a:gd name="connsiteX23" fmla="*/ 219456 w 830276"/>
                  <a:gd name="connsiteY23" fmla="*/ 1027785 h 1027785"/>
                  <a:gd name="connsiteX24" fmla="*/ 10973 w 830276"/>
                  <a:gd name="connsiteY24" fmla="*/ 896112 h 1027785"/>
                  <a:gd name="connsiteX0" fmla="*/ 10973 w 830276"/>
                  <a:gd name="connsiteY0" fmla="*/ 896112 h 1027785"/>
                  <a:gd name="connsiteX1" fmla="*/ 29261 w 830276"/>
                  <a:gd name="connsiteY1" fmla="*/ 819302 h 1027785"/>
                  <a:gd name="connsiteX2" fmla="*/ 142647 w 830276"/>
                  <a:gd name="connsiteY2" fmla="*/ 713232 h 1027785"/>
                  <a:gd name="connsiteX3" fmla="*/ 146304 w 830276"/>
                  <a:gd name="connsiteY3" fmla="*/ 599846 h 1027785"/>
                  <a:gd name="connsiteX4" fmla="*/ 259690 w 830276"/>
                  <a:gd name="connsiteY4" fmla="*/ 563270 h 1027785"/>
                  <a:gd name="connsiteX5" fmla="*/ 226772 w 830276"/>
                  <a:gd name="connsiteY5" fmla="*/ 460857 h 1027785"/>
                  <a:gd name="connsiteX6" fmla="*/ 124359 w 830276"/>
                  <a:gd name="connsiteY6" fmla="*/ 409651 h 1027785"/>
                  <a:gd name="connsiteX7" fmla="*/ 0 w 830276"/>
                  <a:gd name="connsiteY7" fmla="*/ 365760 h 1027785"/>
                  <a:gd name="connsiteX8" fmla="*/ 40234 w 830276"/>
                  <a:gd name="connsiteY8" fmla="*/ 288950 h 1027785"/>
                  <a:gd name="connsiteX9" fmla="*/ 117044 w 830276"/>
                  <a:gd name="connsiteY9" fmla="*/ 343814 h 1027785"/>
                  <a:gd name="connsiteX10" fmla="*/ 142647 w 830276"/>
                  <a:gd name="connsiteY10" fmla="*/ 281635 h 1027785"/>
                  <a:gd name="connsiteX11" fmla="*/ 80468 w 830276"/>
                  <a:gd name="connsiteY11" fmla="*/ 245059 h 1027785"/>
                  <a:gd name="connsiteX12" fmla="*/ 157277 w 830276"/>
                  <a:gd name="connsiteY12" fmla="*/ 120701 h 1027785"/>
                  <a:gd name="connsiteX13" fmla="*/ 215799 w 830276"/>
                  <a:gd name="connsiteY13" fmla="*/ 157277 h 1027785"/>
                  <a:gd name="connsiteX14" fmla="*/ 161519 w 830276"/>
                  <a:gd name="connsiteY14" fmla="*/ 205636 h 1027785"/>
                  <a:gd name="connsiteX15" fmla="*/ 186538 w 830276"/>
                  <a:gd name="connsiteY15" fmla="*/ 259689 h 1027785"/>
                  <a:gd name="connsiteX16" fmla="*/ 241402 w 830276"/>
                  <a:gd name="connsiteY16" fmla="*/ 245059 h 1027785"/>
                  <a:gd name="connsiteX17" fmla="*/ 288951 w 830276"/>
                  <a:gd name="connsiteY17" fmla="*/ 223113 h 1027785"/>
                  <a:gd name="connsiteX18" fmla="*/ 358445 w 830276"/>
                  <a:gd name="connsiteY18" fmla="*/ 182880 h 1027785"/>
                  <a:gd name="connsiteX19" fmla="*/ 449885 w 830276"/>
                  <a:gd name="connsiteY19" fmla="*/ 73152 h 1027785"/>
                  <a:gd name="connsiteX20" fmla="*/ 475488 w 830276"/>
                  <a:gd name="connsiteY20" fmla="*/ 0 h 1027785"/>
                  <a:gd name="connsiteX21" fmla="*/ 830276 w 830276"/>
                  <a:gd name="connsiteY21" fmla="*/ 168249 h 1027785"/>
                  <a:gd name="connsiteX22" fmla="*/ 709575 w 830276"/>
                  <a:gd name="connsiteY22" fmla="*/ 395021 h 1027785"/>
                  <a:gd name="connsiteX23" fmla="*/ 219456 w 830276"/>
                  <a:gd name="connsiteY23" fmla="*/ 1027785 h 1027785"/>
                  <a:gd name="connsiteX24" fmla="*/ 10973 w 830276"/>
                  <a:gd name="connsiteY24" fmla="*/ 896112 h 1027785"/>
                  <a:gd name="connsiteX0" fmla="*/ 10973 w 830276"/>
                  <a:gd name="connsiteY0" fmla="*/ 896112 h 1027785"/>
                  <a:gd name="connsiteX1" fmla="*/ 29261 w 830276"/>
                  <a:gd name="connsiteY1" fmla="*/ 819302 h 1027785"/>
                  <a:gd name="connsiteX2" fmla="*/ 142647 w 830276"/>
                  <a:gd name="connsiteY2" fmla="*/ 713232 h 1027785"/>
                  <a:gd name="connsiteX3" fmla="*/ 146304 w 830276"/>
                  <a:gd name="connsiteY3" fmla="*/ 599846 h 1027785"/>
                  <a:gd name="connsiteX4" fmla="*/ 259690 w 830276"/>
                  <a:gd name="connsiteY4" fmla="*/ 563270 h 1027785"/>
                  <a:gd name="connsiteX5" fmla="*/ 226772 w 830276"/>
                  <a:gd name="connsiteY5" fmla="*/ 460857 h 1027785"/>
                  <a:gd name="connsiteX6" fmla="*/ 124359 w 830276"/>
                  <a:gd name="connsiteY6" fmla="*/ 409651 h 1027785"/>
                  <a:gd name="connsiteX7" fmla="*/ 0 w 830276"/>
                  <a:gd name="connsiteY7" fmla="*/ 365760 h 1027785"/>
                  <a:gd name="connsiteX8" fmla="*/ 40234 w 830276"/>
                  <a:gd name="connsiteY8" fmla="*/ 288950 h 1027785"/>
                  <a:gd name="connsiteX9" fmla="*/ 117044 w 830276"/>
                  <a:gd name="connsiteY9" fmla="*/ 343814 h 1027785"/>
                  <a:gd name="connsiteX10" fmla="*/ 142647 w 830276"/>
                  <a:gd name="connsiteY10" fmla="*/ 281635 h 1027785"/>
                  <a:gd name="connsiteX11" fmla="*/ 80468 w 830276"/>
                  <a:gd name="connsiteY11" fmla="*/ 245059 h 1027785"/>
                  <a:gd name="connsiteX12" fmla="*/ 157277 w 830276"/>
                  <a:gd name="connsiteY12" fmla="*/ 120701 h 1027785"/>
                  <a:gd name="connsiteX13" fmla="*/ 215799 w 830276"/>
                  <a:gd name="connsiteY13" fmla="*/ 157277 h 1027785"/>
                  <a:gd name="connsiteX14" fmla="*/ 161519 w 830276"/>
                  <a:gd name="connsiteY14" fmla="*/ 205636 h 1027785"/>
                  <a:gd name="connsiteX15" fmla="*/ 210802 w 830276"/>
                  <a:gd name="connsiteY15" fmla="*/ 222237 h 1027785"/>
                  <a:gd name="connsiteX16" fmla="*/ 241402 w 830276"/>
                  <a:gd name="connsiteY16" fmla="*/ 245059 h 1027785"/>
                  <a:gd name="connsiteX17" fmla="*/ 288951 w 830276"/>
                  <a:gd name="connsiteY17" fmla="*/ 223113 h 1027785"/>
                  <a:gd name="connsiteX18" fmla="*/ 358445 w 830276"/>
                  <a:gd name="connsiteY18" fmla="*/ 182880 h 1027785"/>
                  <a:gd name="connsiteX19" fmla="*/ 449885 w 830276"/>
                  <a:gd name="connsiteY19" fmla="*/ 73152 h 1027785"/>
                  <a:gd name="connsiteX20" fmla="*/ 475488 w 830276"/>
                  <a:gd name="connsiteY20" fmla="*/ 0 h 1027785"/>
                  <a:gd name="connsiteX21" fmla="*/ 830276 w 830276"/>
                  <a:gd name="connsiteY21" fmla="*/ 168249 h 1027785"/>
                  <a:gd name="connsiteX22" fmla="*/ 709575 w 830276"/>
                  <a:gd name="connsiteY22" fmla="*/ 395021 h 1027785"/>
                  <a:gd name="connsiteX23" fmla="*/ 219456 w 830276"/>
                  <a:gd name="connsiteY23" fmla="*/ 1027785 h 1027785"/>
                  <a:gd name="connsiteX24" fmla="*/ 10973 w 830276"/>
                  <a:gd name="connsiteY24" fmla="*/ 896112 h 1027785"/>
                  <a:gd name="connsiteX0" fmla="*/ 10973 w 830276"/>
                  <a:gd name="connsiteY0" fmla="*/ 896112 h 1027785"/>
                  <a:gd name="connsiteX1" fmla="*/ 29261 w 830276"/>
                  <a:gd name="connsiteY1" fmla="*/ 819302 h 1027785"/>
                  <a:gd name="connsiteX2" fmla="*/ 142647 w 830276"/>
                  <a:gd name="connsiteY2" fmla="*/ 713232 h 1027785"/>
                  <a:gd name="connsiteX3" fmla="*/ 146304 w 830276"/>
                  <a:gd name="connsiteY3" fmla="*/ 599846 h 1027785"/>
                  <a:gd name="connsiteX4" fmla="*/ 259690 w 830276"/>
                  <a:gd name="connsiteY4" fmla="*/ 563270 h 1027785"/>
                  <a:gd name="connsiteX5" fmla="*/ 226772 w 830276"/>
                  <a:gd name="connsiteY5" fmla="*/ 460857 h 1027785"/>
                  <a:gd name="connsiteX6" fmla="*/ 124359 w 830276"/>
                  <a:gd name="connsiteY6" fmla="*/ 409651 h 1027785"/>
                  <a:gd name="connsiteX7" fmla="*/ 0 w 830276"/>
                  <a:gd name="connsiteY7" fmla="*/ 365760 h 1027785"/>
                  <a:gd name="connsiteX8" fmla="*/ 40234 w 830276"/>
                  <a:gd name="connsiteY8" fmla="*/ 288950 h 1027785"/>
                  <a:gd name="connsiteX9" fmla="*/ 117044 w 830276"/>
                  <a:gd name="connsiteY9" fmla="*/ 343814 h 1027785"/>
                  <a:gd name="connsiteX10" fmla="*/ 142647 w 830276"/>
                  <a:gd name="connsiteY10" fmla="*/ 281635 h 1027785"/>
                  <a:gd name="connsiteX11" fmla="*/ 80468 w 830276"/>
                  <a:gd name="connsiteY11" fmla="*/ 245059 h 1027785"/>
                  <a:gd name="connsiteX12" fmla="*/ 157277 w 830276"/>
                  <a:gd name="connsiteY12" fmla="*/ 120701 h 1027785"/>
                  <a:gd name="connsiteX13" fmla="*/ 215799 w 830276"/>
                  <a:gd name="connsiteY13" fmla="*/ 157277 h 1027785"/>
                  <a:gd name="connsiteX14" fmla="*/ 161519 w 830276"/>
                  <a:gd name="connsiteY14" fmla="*/ 205636 h 1027785"/>
                  <a:gd name="connsiteX15" fmla="*/ 210802 w 830276"/>
                  <a:gd name="connsiteY15" fmla="*/ 222237 h 1027785"/>
                  <a:gd name="connsiteX16" fmla="*/ 257578 w 830276"/>
                  <a:gd name="connsiteY16" fmla="*/ 215098 h 1027785"/>
                  <a:gd name="connsiteX17" fmla="*/ 288951 w 830276"/>
                  <a:gd name="connsiteY17" fmla="*/ 223113 h 1027785"/>
                  <a:gd name="connsiteX18" fmla="*/ 358445 w 830276"/>
                  <a:gd name="connsiteY18" fmla="*/ 182880 h 1027785"/>
                  <a:gd name="connsiteX19" fmla="*/ 449885 w 830276"/>
                  <a:gd name="connsiteY19" fmla="*/ 73152 h 1027785"/>
                  <a:gd name="connsiteX20" fmla="*/ 475488 w 830276"/>
                  <a:gd name="connsiteY20" fmla="*/ 0 h 1027785"/>
                  <a:gd name="connsiteX21" fmla="*/ 830276 w 830276"/>
                  <a:gd name="connsiteY21" fmla="*/ 168249 h 1027785"/>
                  <a:gd name="connsiteX22" fmla="*/ 709575 w 830276"/>
                  <a:gd name="connsiteY22" fmla="*/ 395021 h 1027785"/>
                  <a:gd name="connsiteX23" fmla="*/ 219456 w 830276"/>
                  <a:gd name="connsiteY23" fmla="*/ 1027785 h 1027785"/>
                  <a:gd name="connsiteX24" fmla="*/ 10973 w 830276"/>
                  <a:gd name="connsiteY24" fmla="*/ 896112 h 1027785"/>
                  <a:gd name="connsiteX0" fmla="*/ 10973 w 830276"/>
                  <a:gd name="connsiteY0" fmla="*/ 896112 h 1027785"/>
                  <a:gd name="connsiteX1" fmla="*/ 29261 w 830276"/>
                  <a:gd name="connsiteY1" fmla="*/ 819302 h 1027785"/>
                  <a:gd name="connsiteX2" fmla="*/ 142647 w 830276"/>
                  <a:gd name="connsiteY2" fmla="*/ 713232 h 1027785"/>
                  <a:gd name="connsiteX3" fmla="*/ 146304 w 830276"/>
                  <a:gd name="connsiteY3" fmla="*/ 599846 h 1027785"/>
                  <a:gd name="connsiteX4" fmla="*/ 259690 w 830276"/>
                  <a:gd name="connsiteY4" fmla="*/ 563270 h 1027785"/>
                  <a:gd name="connsiteX5" fmla="*/ 226772 w 830276"/>
                  <a:gd name="connsiteY5" fmla="*/ 460857 h 1027785"/>
                  <a:gd name="connsiteX6" fmla="*/ 124359 w 830276"/>
                  <a:gd name="connsiteY6" fmla="*/ 409651 h 1027785"/>
                  <a:gd name="connsiteX7" fmla="*/ 0 w 830276"/>
                  <a:gd name="connsiteY7" fmla="*/ 365760 h 1027785"/>
                  <a:gd name="connsiteX8" fmla="*/ 40234 w 830276"/>
                  <a:gd name="connsiteY8" fmla="*/ 288950 h 1027785"/>
                  <a:gd name="connsiteX9" fmla="*/ 117044 w 830276"/>
                  <a:gd name="connsiteY9" fmla="*/ 343814 h 1027785"/>
                  <a:gd name="connsiteX10" fmla="*/ 142647 w 830276"/>
                  <a:gd name="connsiteY10" fmla="*/ 281635 h 1027785"/>
                  <a:gd name="connsiteX11" fmla="*/ 80468 w 830276"/>
                  <a:gd name="connsiteY11" fmla="*/ 245059 h 1027785"/>
                  <a:gd name="connsiteX12" fmla="*/ 157277 w 830276"/>
                  <a:gd name="connsiteY12" fmla="*/ 120701 h 1027785"/>
                  <a:gd name="connsiteX13" fmla="*/ 215799 w 830276"/>
                  <a:gd name="connsiteY13" fmla="*/ 157277 h 1027785"/>
                  <a:gd name="connsiteX14" fmla="*/ 161519 w 830276"/>
                  <a:gd name="connsiteY14" fmla="*/ 205636 h 1027785"/>
                  <a:gd name="connsiteX15" fmla="*/ 210802 w 830276"/>
                  <a:gd name="connsiteY15" fmla="*/ 222237 h 1027785"/>
                  <a:gd name="connsiteX16" fmla="*/ 257578 w 830276"/>
                  <a:gd name="connsiteY16" fmla="*/ 215098 h 1027785"/>
                  <a:gd name="connsiteX17" fmla="*/ 294343 w 830276"/>
                  <a:gd name="connsiteY17" fmla="*/ 213126 h 1027785"/>
                  <a:gd name="connsiteX18" fmla="*/ 358445 w 830276"/>
                  <a:gd name="connsiteY18" fmla="*/ 182880 h 1027785"/>
                  <a:gd name="connsiteX19" fmla="*/ 449885 w 830276"/>
                  <a:gd name="connsiteY19" fmla="*/ 73152 h 1027785"/>
                  <a:gd name="connsiteX20" fmla="*/ 475488 w 830276"/>
                  <a:gd name="connsiteY20" fmla="*/ 0 h 1027785"/>
                  <a:gd name="connsiteX21" fmla="*/ 830276 w 830276"/>
                  <a:gd name="connsiteY21" fmla="*/ 168249 h 1027785"/>
                  <a:gd name="connsiteX22" fmla="*/ 709575 w 830276"/>
                  <a:gd name="connsiteY22" fmla="*/ 395021 h 1027785"/>
                  <a:gd name="connsiteX23" fmla="*/ 219456 w 830276"/>
                  <a:gd name="connsiteY23" fmla="*/ 1027785 h 1027785"/>
                  <a:gd name="connsiteX24" fmla="*/ 10973 w 830276"/>
                  <a:gd name="connsiteY24" fmla="*/ 896112 h 1027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30276" h="1027785">
                    <a:moveTo>
                      <a:pt x="10973" y="896112"/>
                    </a:moveTo>
                    <a:lnTo>
                      <a:pt x="29261" y="819302"/>
                    </a:lnTo>
                    <a:lnTo>
                      <a:pt x="142647" y="713232"/>
                    </a:lnTo>
                    <a:lnTo>
                      <a:pt x="146304" y="599846"/>
                    </a:lnTo>
                    <a:lnTo>
                      <a:pt x="259690" y="563270"/>
                    </a:lnTo>
                    <a:lnTo>
                      <a:pt x="226772" y="460857"/>
                    </a:lnTo>
                    <a:lnTo>
                      <a:pt x="124359" y="409651"/>
                    </a:lnTo>
                    <a:lnTo>
                      <a:pt x="0" y="365760"/>
                    </a:lnTo>
                    <a:lnTo>
                      <a:pt x="40234" y="288950"/>
                    </a:lnTo>
                    <a:lnTo>
                      <a:pt x="117044" y="343814"/>
                    </a:lnTo>
                    <a:lnTo>
                      <a:pt x="142647" y="281635"/>
                    </a:lnTo>
                    <a:lnTo>
                      <a:pt x="80468" y="245059"/>
                    </a:lnTo>
                    <a:lnTo>
                      <a:pt x="157277" y="120701"/>
                    </a:lnTo>
                    <a:lnTo>
                      <a:pt x="215799" y="157277"/>
                    </a:lnTo>
                    <a:lnTo>
                      <a:pt x="161519" y="205636"/>
                    </a:lnTo>
                    <a:lnTo>
                      <a:pt x="210802" y="222237"/>
                    </a:lnTo>
                    <a:lnTo>
                      <a:pt x="257578" y="215098"/>
                    </a:lnTo>
                    <a:lnTo>
                      <a:pt x="294343" y="213126"/>
                    </a:lnTo>
                    <a:lnTo>
                      <a:pt x="358445" y="182880"/>
                    </a:lnTo>
                    <a:lnTo>
                      <a:pt x="449885" y="73152"/>
                    </a:lnTo>
                    <a:lnTo>
                      <a:pt x="475488" y="0"/>
                    </a:lnTo>
                    <a:lnTo>
                      <a:pt x="830276" y="168249"/>
                    </a:lnTo>
                    <a:lnTo>
                      <a:pt x="709575" y="395021"/>
                    </a:lnTo>
                    <a:lnTo>
                      <a:pt x="219456" y="1027785"/>
                    </a:lnTo>
                    <a:lnTo>
                      <a:pt x="10973" y="896112"/>
                    </a:lnTo>
                    <a:close/>
                  </a:path>
                </a:pathLst>
              </a:cu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6200000" scaled="0"/>
              </a:gra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628649" y="1164617"/>
                <a:ext cx="5590596" cy="4645634"/>
                <a:chOff x="628649" y="1164617"/>
                <a:chExt cx="5590596" cy="4645634"/>
              </a:xfrm>
            </p:grpSpPr>
            <p:sp>
              <p:nvSpPr>
                <p:cNvPr id="5" name="Freeform 4"/>
                <p:cNvSpPr/>
                <p:nvPr/>
              </p:nvSpPr>
              <p:spPr>
                <a:xfrm>
                  <a:off x="3943350" y="1619251"/>
                  <a:ext cx="2000250" cy="4191000"/>
                </a:xfrm>
                <a:custGeom>
                  <a:avLst/>
                  <a:gdLst>
                    <a:gd name="connsiteX0" fmla="*/ 1362075 w 1895475"/>
                    <a:gd name="connsiteY0" fmla="*/ 0 h 4105275"/>
                    <a:gd name="connsiteX1" fmla="*/ 1638300 w 1895475"/>
                    <a:gd name="connsiteY1" fmla="*/ 381000 h 4105275"/>
                    <a:gd name="connsiteX2" fmla="*/ 1819275 w 1895475"/>
                    <a:gd name="connsiteY2" fmla="*/ 838200 h 4105275"/>
                    <a:gd name="connsiteX3" fmla="*/ 1895475 w 1895475"/>
                    <a:gd name="connsiteY3" fmla="*/ 1266825 h 4105275"/>
                    <a:gd name="connsiteX4" fmla="*/ 1819275 w 1895475"/>
                    <a:gd name="connsiteY4" fmla="*/ 1657350 h 4105275"/>
                    <a:gd name="connsiteX5" fmla="*/ 1552575 w 1895475"/>
                    <a:gd name="connsiteY5" fmla="*/ 2076450 h 4105275"/>
                    <a:gd name="connsiteX6" fmla="*/ 752475 w 1895475"/>
                    <a:gd name="connsiteY6" fmla="*/ 3095625 h 4105275"/>
                    <a:gd name="connsiteX7" fmla="*/ 0 w 1895475"/>
                    <a:gd name="connsiteY7" fmla="*/ 4105275 h 4105275"/>
                    <a:gd name="connsiteX0" fmla="*/ 1362075 w 1895475"/>
                    <a:gd name="connsiteY0" fmla="*/ 0 h 4105275"/>
                    <a:gd name="connsiteX1" fmla="*/ 1638300 w 1895475"/>
                    <a:gd name="connsiteY1" fmla="*/ 381000 h 4105275"/>
                    <a:gd name="connsiteX2" fmla="*/ 1819275 w 1895475"/>
                    <a:gd name="connsiteY2" fmla="*/ 838200 h 4105275"/>
                    <a:gd name="connsiteX3" fmla="*/ 1895475 w 1895475"/>
                    <a:gd name="connsiteY3" fmla="*/ 1266825 h 4105275"/>
                    <a:gd name="connsiteX4" fmla="*/ 1819275 w 1895475"/>
                    <a:gd name="connsiteY4" fmla="*/ 1657350 h 4105275"/>
                    <a:gd name="connsiteX5" fmla="*/ 1552575 w 1895475"/>
                    <a:gd name="connsiteY5" fmla="*/ 2076450 h 4105275"/>
                    <a:gd name="connsiteX6" fmla="*/ 1276350 w 1895475"/>
                    <a:gd name="connsiteY6" fmla="*/ 2362200 h 4105275"/>
                    <a:gd name="connsiteX7" fmla="*/ 752475 w 1895475"/>
                    <a:gd name="connsiteY7" fmla="*/ 3095625 h 4105275"/>
                    <a:gd name="connsiteX8" fmla="*/ 0 w 1895475"/>
                    <a:gd name="connsiteY8" fmla="*/ 4105275 h 4105275"/>
                    <a:gd name="connsiteX0" fmla="*/ 1362075 w 1895475"/>
                    <a:gd name="connsiteY0" fmla="*/ 0 h 4105275"/>
                    <a:gd name="connsiteX1" fmla="*/ 1638300 w 1895475"/>
                    <a:gd name="connsiteY1" fmla="*/ 381000 h 4105275"/>
                    <a:gd name="connsiteX2" fmla="*/ 1819275 w 1895475"/>
                    <a:gd name="connsiteY2" fmla="*/ 838200 h 4105275"/>
                    <a:gd name="connsiteX3" fmla="*/ 1895475 w 1895475"/>
                    <a:gd name="connsiteY3" fmla="*/ 1266825 h 4105275"/>
                    <a:gd name="connsiteX4" fmla="*/ 1819275 w 1895475"/>
                    <a:gd name="connsiteY4" fmla="*/ 1657350 h 4105275"/>
                    <a:gd name="connsiteX5" fmla="*/ 1514475 w 1895475"/>
                    <a:gd name="connsiteY5" fmla="*/ 2057400 h 4105275"/>
                    <a:gd name="connsiteX6" fmla="*/ 1276350 w 1895475"/>
                    <a:gd name="connsiteY6" fmla="*/ 2362200 h 4105275"/>
                    <a:gd name="connsiteX7" fmla="*/ 752475 w 1895475"/>
                    <a:gd name="connsiteY7" fmla="*/ 3095625 h 4105275"/>
                    <a:gd name="connsiteX8" fmla="*/ 0 w 1895475"/>
                    <a:gd name="connsiteY8" fmla="*/ 4105275 h 4105275"/>
                    <a:gd name="connsiteX0" fmla="*/ 1362075 w 1895475"/>
                    <a:gd name="connsiteY0" fmla="*/ 0 h 4105275"/>
                    <a:gd name="connsiteX1" fmla="*/ 1638300 w 1895475"/>
                    <a:gd name="connsiteY1" fmla="*/ 381000 h 4105275"/>
                    <a:gd name="connsiteX2" fmla="*/ 1819275 w 1895475"/>
                    <a:gd name="connsiteY2" fmla="*/ 838200 h 4105275"/>
                    <a:gd name="connsiteX3" fmla="*/ 1895475 w 1895475"/>
                    <a:gd name="connsiteY3" fmla="*/ 1266825 h 4105275"/>
                    <a:gd name="connsiteX4" fmla="*/ 1771650 w 1895475"/>
                    <a:gd name="connsiteY4" fmla="*/ 1638300 h 4105275"/>
                    <a:gd name="connsiteX5" fmla="*/ 1514475 w 1895475"/>
                    <a:gd name="connsiteY5" fmla="*/ 2057400 h 4105275"/>
                    <a:gd name="connsiteX6" fmla="*/ 1276350 w 1895475"/>
                    <a:gd name="connsiteY6" fmla="*/ 2362200 h 4105275"/>
                    <a:gd name="connsiteX7" fmla="*/ 752475 w 1895475"/>
                    <a:gd name="connsiteY7" fmla="*/ 3095625 h 4105275"/>
                    <a:gd name="connsiteX8" fmla="*/ 0 w 1895475"/>
                    <a:gd name="connsiteY8" fmla="*/ 4105275 h 4105275"/>
                    <a:gd name="connsiteX0" fmla="*/ 1362075 w 1933575"/>
                    <a:gd name="connsiteY0" fmla="*/ 0 h 4105275"/>
                    <a:gd name="connsiteX1" fmla="*/ 1638300 w 1933575"/>
                    <a:gd name="connsiteY1" fmla="*/ 381000 h 4105275"/>
                    <a:gd name="connsiteX2" fmla="*/ 1819275 w 1933575"/>
                    <a:gd name="connsiteY2" fmla="*/ 838200 h 4105275"/>
                    <a:gd name="connsiteX3" fmla="*/ 1933575 w 1933575"/>
                    <a:gd name="connsiteY3" fmla="*/ 1209675 h 4105275"/>
                    <a:gd name="connsiteX4" fmla="*/ 1771650 w 1933575"/>
                    <a:gd name="connsiteY4" fmla="*/ 1638300 h 4105275"/>
                    <a:gd name="connsiteX5" fmla="*/ 1514475 w 1933575"/>
                    <a:gd name="connsiteY5" fmla="*/ 2057400 h 4105275"/>
                    <a:gd name="connsiteX6" fmla="*/ 1276350 w 1933575"/>
                    <a:gd name="connsiteY6" fmla="*/ 2362200 h 4105275"/>
                    <a:gd name="connsiteX7" fmla="*/ 752475 w 1933575"/>
                    <a:gd name="connsiteY7" fmla="*/ 3095625 h 4105275"/>
                    <a:gd name="connsiteX8" fmla="*/ 0 w 1933575"/>
                    <a:gd name="connsiteY8" fmla="*/ 4105275 h 4105275"/>
                    <a:gd name="connsiteX0" fmla="*/ 1295400 w 1933575"/>
                    <a:gd name="connsiteY0" fmla="*/ 0 h 4200525"/>
                    <a:gd name="connsiteX1" fmla="*/ 1638300 w 1933575"/>
                    <a:gd name="connsiteY1" fmla="*/ 476250 h 4200525"/>
                    <a:gd name="connsiteX2" fmla="*/ 1819275 w 1933575"/>
                    <a:gd name="connsiteY2" fmla="*/ 933450 h 4200525"/>
                    <a:gd name="connsiteX3" fmla="*/ 1933575 w 1933575"/>
                    <a:gd name="connsiteY3" fmla="*/ 1304925 h 4200525"/>
                    <a:gd name="connsiteX4" fmla="*/ 1771650 w 1933575"/>
                    <a:gd name="connsiteY4" fmla="*/ 1733550 h 4200525"/>
                    <a:gd name="connsiteX5" fmla="*/ 1514475 w 1933575"/>
                    <a:gd name="connsiteY5" fmla="*/ 2152650 h 4200525"/>
                    <a:gd name="connsiteX6" fmla="*/ 1276350 w 1933575"/>
                    <a:gd name="connsiteY6" fmla="*/ 2457450 h 4200525"/>
                    <a:gd name="connsiteX7" fmla="*/ 752475 w 1933575"/>
                    <a:gd name="connsiteY7" fmla="*/ 3190875 h 4200525"/>
                    <a:gd name="connsiteX8" fmla="*/ 0 w 1933575"/>
                    <a:gd name="connsiteY8" fmla="*/ 4200525 h 4200525"/>
                    <a:gd name="connsiteX0" fmla="*/ 1381125 w 2019300"/>
                    <a:gd name="connsiteY0" fmla="*/ 0 h 4314825"/>
                    <a:gd name="connsiteX1" fmla="*/ 1724025 w 2019300"/>
                    <a:gd name="connsiteY1" fmla="*/ 476250 h 4314825"/>
                    <a:gd name="connsiteX2" fmla="*/ 1905000 w 2019300"/>
                    <a:gd name="connsiteY2" fmla="*/ 933450 h 4314825"/>
                    <a:gd name="connsiteX3" fmla="*/ 2019300 w 2019300"/>
                    <a:gd name="connsiteY3" fmla="*/ 1304925 h 4314825"/>
                    <a:gd name="connsiteX4" fmla="*/ 1857375 w 2019300"/>
                    <a:gd name="connsiteY4" fmla="*/ 1733550 h 4314825"/>
                    <a:gd name="connsiteX5" fmla="*/ 1600200 w 2019300"/>
                    <a:gd name="connsiteY5" fmla="*/ 2152650 h 4314825"/>
                    <a:gd name="connsiteX6" fmla="*/ 1362075 w 2019300"/>
                    <a:gd name="connsiteY6" fmla="*/ 2457450 h 4314825"/>
                    <a:gd name="connsiteX7" fmla="*/ 838200 w 2019300"/>
                    <a:gd name="connsiteY7" fmla="*/ 3190875 h 4314825"/>
                    <a:gd name="connsiteX8" fmla="*/ 0 w 2019300"/>
                    <a:gd name="connsiteY8" fmla="*/ 4314825 h 4314825"/>
                    <a:gd name="connsiteX0" fmla="*/ 1457325 w 2019300"/>
                    <a:gd name="connsiteY0" fmla="*/ 0 h 4229100"/>
                    <a:gd name="connsiteX1" fmla="*/ 1724025 w 2019300"/>
                    <a:gd name="connsiteY1" fmla="*/ 390525 h 4229100"/>
                    <a:gd name="connsiteX2" fmla="*/ 1905000 w 2019300"/>
                    <a:gd name="connsiteY2" fmla="*/ 847725 h 4229100"/>
                    <a:gd name="connsiteX3" fmla="*/ 2019300 w 2019300"/>
                    <a:gd name="connsiteY3" fmla="*/ 1219200 h 4229100"/>
                    <a:gd name="connsiteX4" fmla="*/ 1857375 w 2019300"/>
                    <a:gd name="connsiteY4" fmla="*/ 1647825 h 4229100"/>
                    <a:gd name="connsiteX5" fmla="*/ 1600200 w 2019300"/>
                    <a:gd name="connsiteY5" fmla="*/ 2066925 h 4229100"/>
                    <a:gd name="connsiteX6" fmla="*/ 1362075 w 2019300"/>
                    <a:gd name="connsiteY6" fmla="*/ 2371725 h 4229100"/>
                    <a:gd name="connsiteX7" fmla="*/ 838200 w 2019300"/>
                    <a:gd name="connsiteY7" fmla="*/ 3105150 h 4229100"/>
                    <a:gd name="connsiteX8" fmla="*/ 0 w 2019300"/>
                    <a:gd name="connsiteY8" fmla="*/ 4229100 h 4229100"/>
                    <a:gd name="connsiteX0" fmla="*/ 1438275 w 2000250"/>
                    <a:gd name="connsiteY0" fmla="*/ 0 h 4191000"/>
                    <a:gd name="connsiteX1" fmla="*/ 1704975 w 2000250"/>
                    <a:gd name="connsiteY1" fmla="*/ 390525 h 4191000"/>
                    <a:gd name="connsiteX2" fmla="*/ 1885950 w 2000250"/>
                    <a:gd name="connsiteY2" fmla="*/ 847725 h 4191000"/>
                    <a:gd name="connsiteX3" fmla="*/ 2000250 w 2000250"/>
                    <a:gd name="connsiteY3" fmla="*/ 1219200 h 4191000"/>
                    <a:gd name="connsiteX4" fmla="*/ 1838325 w 2000250"/>
                    <a:gd name="connsiteY4" fmla="*/ 1647825 h 4191000"/>
                    <a:gd name="connsiteX5" fmla="*/ 1581150 w 2000250"/>
                    <a:gd name="connsiteY5" fmla="*/ 2066925 h 4191000"/>
                    <a:gd name="connsiteX6" fmla="*/ 1343025 w 2000250"/>
                    <a:gd name="connsiteY6" fmla="*/ 2371725 h 4191000"/>
                    <a:gd name="connsiteX7" fmla="*/ 819150 w 2000250"/>
                    <a:gd name="connsiteY7" fmla="*/ 3105150 h 4191000"/>
                    <a:gd name="connsiteX8" fmla="*/ 0 w 2000250"/>
                    <a:gd name="connsiteY8" fmla="*/ 4191000 h 419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00250" h="4191000">
                      <a:moveTo>
                        <a:pt x="1438275" y="0"/>
                      </a:moveTo>
                      <a:lnTo>
                        <a:pt x="1704975" y="390525"/>
                      </a:lnTo>
                      <a:lnTo>
                        <a:pt x="1885950" y="847725"/>
                      </a:lnTo>
                      <a:lnTo>
                        <a:pt x="2000250" y="1219200"/>
                      </a:lnTo>
                      <a:lnTo>
                        <a:pt x="1838325" y="1647825"/>
                      </a:lnTo>
                      <a:lnTo>
                        <a:pt x="1581150" y="2066925"/>
                      </a:lnTo>
                      <a:lnTo>
                        <a:pt x="1343025" y="2371725"/>
                      </a:lnTo>
                      <a:lnTo>
                        <a:pt x="819150" y="3105150"/>
                      </a:lnTo>
                      <a:cubicBezTo>
                        <a:pt x="539750" y="3479800"/>
                        <a:pt x="279400" y="3816350"/>
                        <a:pt x="0" y="4191000"/>
                      </a:cubicBezTo>
                    </a:path>
                  </a:pathLst>
                </a:custGeom>
                <a:noFill/>
                <a:ln w="22225">
                  <a:solidFill>
                    <a:srgbClr val="FF99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Freeform 2"/>
                <p:cNvSpPr/>
                <p:nvPr/>
              </p:nvSpPr>
              <p:spPr>
                <a:xfrm>
                  <a:off x="628649" y="1164617"/>
                  <a:ext cx="5590596" cy="1540483"/>
                </a:xfrm>
                <a:custGeom>
                  <a:avLst/>
                  <a:gdLst>
                    <a:gd name="connsiteX0" fmla="*/ 0 w 5048250"/>
                    <a:gd name="connsiteY0" fmla="*/ 1219200 h 1219200"/>
                    <a:gd name="connsiteX1" fmla="*/ 419100 w 5048250"/>
                    <a:gd name="connsiteY1" fmla="*/ 1143000 h 1219200"/>
                    <a:gd name="connsiteX2" fmla="*/ 752475 w 5048250"/>
                    <a:gd name="connsiteY2" fmla="*/ 1085850 h 1219200"/>
                    <a:gd name="connsiteX3" fmla="*/ 981075 w 5048250"/>
                    <a:gd name="connsiteY3" fmla="*/ 1028700 h 1219200"/>
                    <a:gd name="connsiteX4" fmla="*/ 1228725 w 5048250"/>
                    <a:gd name="connsiteY4" fmla="*/ 990600 h 1219200"/>
                    <a:gd name="connsiteX5" fmla="*/ 1685925 w 5048250"/>
                    <a:gd name="connsiteY5" fmla="*/ 771525 h 1219200"/>
                    <a:gd name="connsiteX6" fmla="*/ 2390775 w 5048250"/>
                    <a:gd name="connsiteY6" fmla="*/ 514350 h 1219200"/>
                    <a:gd name="connsiteX7" fmla="*/ 2933700 w 5048250"/>
                    <a:gd name="connsiteY7" fmla="*/ 419100 h 1219200"/>
                    <a:gd name="connsiteX8" fmla="*/ 3486150 w 5048250"/>
                    <a:gd name="connsiteY8" fmla="*/ 352425 h 1219200"/>
                    <a:gd name="connsiteX9" fmla="*/ 3990975 w 5048250"/>
                    <a:gd name="connsiteY9" fmla="*/ 257175 h 1219200"/>
                    <a:gd name="connsiteX10" fmla="*/ 4438650 w 5048250"/>
                    <a:gd name="connsiteY10" fmla="*/ 190500 h 1219200"/>
                    <a:gd name="connsiteX11" fmla="*/ 4752975 w 5048250"/>
                    <a:gd name="connsiteY11" fmla="*/ 104775 h 1219200"/>
                    <a:gd name="connsiteX12" fmla="*/ 5048250 w 5048250"/>
                    <a:gd name="connsiteY12" fmla="*/ 0 h 1219200"/>
                    <a:gd name="connsiteX0" fmla="*/ 0 w 5172075"/>
                    <a:gd name="connsiteY0" fmla="*/ 1257300 h 1257300"/>
                    <a:gd name="connsiteX1" fmla="*/ 542925 w 5172075"/>
                    <a:gd name="connsiteY1" fmla="*/ 1143000 h 1257300"/>
                    <a:gd name="connsiteX2" fmla="*/ 876300 w 5172075"/>
                    <a:gd name="connsiteY2" fmla="*/ 1085850 h 1257300"/>
                    <a:gd name="connsiteX3" fmla="*/ 1104900 w 5172075"/>
                    <a:gd name="connsiteY3" fmla="*/ 1028700 h 1257300"/>
                    <a:gd name="connsiteX4" fmla="*/ 1352550 w 5172075"/>
                    <a:gd name="connsiteY4" fmla="*/ 990600 h 1257300"/>
                    <a:gd name="connsiteX5" fmla="*/ 1809750 w 5172075"/>
                    <a:gd name="connsiteY5" fmla="*/ 771525 h 1257300"/>
                    <a:gd name="connsiteX6" fmla="*/ 2514600 w 5172075"/>
                    <a:gd name="connsiteY6" fmla="*/ 514350 h 1257300"/>
                    <a:gd name="connsiteX7" fmla="*/ 3057525 w 5172075"/>
                    <a:gd name="connsiteY7" fmla="*/ 419100 h 1257300"/>
                    <a:gd name="connsiteX8" fmla="*/ 3609975 w 5172075"/>
                    <a:gd name="connsiteY8" fmla="*/ 352425 h 1257300"/>
                    <a:gd name="connsiteX9" fmla="*/ 4114800 w 5172075"/>
                    <a:gd name="connsiteY9" fmla="*/ 257175 h 1257300"/>
                    <a:gd name="connsiteX10" fmla="*/ 4562475 w 5172075"/>
                    <a:gd name="connsiteY10" fmla="*/ 190500 h 1257300"/>
                    <a:gd name="connsiteX11" fmla="*/ 4876800 w 5172075"/>
                    <a:gd name="connsiteY11" fmla="*/ 104775 h 1257300"/>
                    <a:gd name="connsiteX12" fmla="*/ 5172075 w 5172075"/>
                    <a:gd name="connsiteY12" fmla="*/ 0 h 1257300"/>
                    <a:gd name="connsiteX0" fmla="*/ 0 w 5172075"/>
                    <a:gd name="connsiteY0" fmla="*/ 1257300 h 1257300"/>
                    <a:gd name="connsiteX1" fmla="*/ 542925 w 5172075"/>
                    <a:gd name="connsiteY1" fmla="*/ 1143000 h 1257300"/>
                    <a:gd name="connsiteX2" fmla="*/ 876300 w 5172075"/>
                    <a:gd name="connsiteY2" fmla="*/ 1085850 h 1257300"/>
                    <a:gd name="connsiteX3" fmla="*/ 1104900 w 5172075"/>
                    <a:gd name="connsiteY3" fmla="*/ 1028700 h 1257300"/>
                    <a:gd name="connsiteX4" fmla="*/ 1352550 w 5172075"/>
                    <a:gd name="connsiteY4" fmla="*/ 990600 h 1257300"/>
                    <a:gd name="connsiteX5" fmla="*/ 1847850 w 5172075"/>
                    <a:gd name="connsiteY5" fmla="*/ 809625 h 1257300"/>
                    <a:gd name="connsiteX6" fmla="*/ 2514600 w 5172075"/>
                    <a:gd name="connsiteY6" fmla="*/ 514350 h 1257300"/>
                    <a:gd name="connsiteX7" fmla="*/ 3057525 w 5172075"/>
                    <a:gd name="connsiteY7" fmla="*/ 419100 h 1257300"/>
                    <a:gd name="connsiteX8" fmla="*/ 3609975 w 5172075"/>
                    <a:gd name="connsiteY8" fmla="*/ 352425 h 1257300"/>
                    <a:gd name="connsiteX9" fmla="*/ 4114800 w 5172075"/>
                    <a:gd name="connsiteY9" fmla="*/ 257175 h 1257300"/>
                    <a:gd name="connsiteX10" fmla="*/ 4562475 w 5172075"/>
                    <a:gd name="connsiteY10" fmla="*/ 190500 h 1257300"/>
                    <a:gd name="connsiteX11" fmla="*/ 4876800 w 5172075"/>
                    <a:gd name="connsiteY11" fmla="*/ 104775 h 1257300"/>
                    <a:gd name="connsiteX12" fmla="*/ 5172075 w 5172075"/>
                    <a:gd name="connsiteY12" fmla="*/ 0 h 1257300"/>
                    <a:gd name="connsiteX0" fmla="*/ 0 w 5172075"/>
                    <a:gd name="connsiteY0" fmla="*/ 1257300 h 1257300"/>
                    <a:gd name="connsiteX1" fmla="*/ 542925 w 5172075"/>
                    <a:gd name="connsiteY1" fmla="*/ 1143000 h 1257300"/>
                    <a:gd name="connsiteX2" fmla="*/ 876300 w 5172075"/>
                    <a:gd name="connsiteY2" fmla="*/ 1085850 h 1257300"/>
                    <a:gd name="connsiteX3" fmla="*/ 1104900 w 5172075"/>
                    <a:gd name="connsiteY3" fmla="*/ 1028700 h 1257300"/>
                    <a:gd name="connsiteX4" fmla="*/ 1352550 w 5172075"/>
                    <a:gd name="connsiteY4" fmla="*/ 990600 h 1257300"/>
                    <a:gd name="connsiteX5" fmla="*/ 1847850 w 5172075"/>
                    <a:gd name="connsiteY5" fmla="*/ 809625 h 1257300"/>
                    <a:gd name="connsiteX6" fmla="*/ 2562225 w 5172075"/>
                    <a:gd name="connsiteY6" fmla="*/ 542925 h 1257300"/>
                    <a:gd name="connsiteX7" fmla="*/ 3057525 w 5172075"/>
                    <a:gd name="connsiteY7" fmla="*/ 419100 h 1257300"/>
                    <a:gd name="connsiteX8" fmla="*/ 3609975 w 5172075"/>
                    <a:gd name="connsiteY8" fmla="*/ 352425 h 1257300"/>
                    <a:gd name="connsiteX9" fmla="*/ 4114800 w 5172075"/>
                    <a:gd name="connsiteY9" fmla="*/ 257175 h 1257300"/>
                    <a:gd name="connsiteX10" fmla="*/ 4562475 w 5172075"/>
                    <a:gd name="connsiteY10" fmla="*/ 190500 h 1257300"/>
                    <a:gd name="connsiteX11" fmla="*/ 4876800 w 5172075"/>
                    <a:gd name="connsiteY11" fmla="*/ 104775 h 1257300"/>
                    <a:gd name="connsiteX12" fmla="*/ 5172075 w 5172075"/>
                    <a:gd name="connsiteY12" fmla="*/ 0 h 1257300"/>
                    <a:gd name="connsiteX0" fmla="*/ 0 w 5010150"/>
                    <a:gd name="connsiteY0" fmla="*/ 1190625 h 1190625"/>
                    <a:gd name="connsiteX1" fmla="*/ 542925 w 5010150"/>
                    <a:gd name="connsiteY1" fmla="*/ 1076325 h 1190625"/>
                    <a:gd name="connsiteX2" fmla="*/ 876300 w 5010150"/>
                    <a:gd name="connsiteY2" fmla="*/ 1019175 h 1190625"/>
                    <a:gd name="connsiteX3" fmla="*/ 1104900 w 5010150"/>
                    <a:gd name="connsiteY3" fmla="*/ 962025 h 1190625"/>
                    <a:gd name="connsiteX4" fmla="*/ 1352550 w 5010150"/>
                    <a:gd name="connsiteY4" fmla="*/ 923925 h 1190625"/>
                    <a:gd name="connsiteX5" fmla="*/ 1847850 w 5010150"/>
                    <a:gd name="connsiteY5" fmla="*/ 742950 h 1190625"/>
                    <a:gd name="connsiteX6" fmla="*/ 2562225 w 5010150"/>
                    <a:gd name="connsiteY6" fmla="*/ 476250 h 1190625"/>
                    <a:gd name="connsiteX7" fmla="*/ 3057525 w 5010150"/>
                    <a:gd name="connsiteY7" fmla="*/ 352425 h 1190625"/>
                    <a:gd name="connsiteX8" fmla="*/ 3609975 w 5010150"/>
                    <a:gd name="connsiteY8" fmla="*/ 285750 h 1190625"/>
                    <a:gd name="connsiteX9" fmla="*/ 4114800 w 5010150"/>
                    <a:gd name="connsiteY9" fmla="*/ 190500 h 1190625"/>
                    <a:gd name="connsiteX10" fmla="*/ 4562475 w 5010150"/>
                    <a:gd name="connsiteY10" fmla="*/ 123825 h 1190625"/>
                    <a:gd name="connsiteX11" fmla="*/ 4876800 w 5010150"/>
                    <a:gd name="connsiteY11" fmla="*/ 38100 h 1190625"/>
                    <a:gd name="connsiteX12" fmla="*/ 5010150 w 5010150"/>
                    <a:gd name="connsiteY12" fmla="*/ 0 h 1190625"/>
                    <a:gd name="connsiteX0" fmla="*/ 0 w 5010150"/>
                    <a:gd name="connsiteY0" fmla="*/ 1190625 h 1190625"/>
                    <a:gd name="connsiteX1" fmla="*/ 542925 w 5010150"/>
                    <a:gd name="connsiteY1" fmla="*/ 1076325 h 1190625"/>
                    <a:gd name="connsiteX2" fmla="*/ 876300 w 5010150"/>
                    <a:gd name="connsiteY2" fmla="*/ 1019175 h 1190625"/>
                    <a:gd name="connsiteX3" fmla="*/ 1104900 w 5010150"/>
                    <a:gd name="connsiteY3" fmla="*/ 962025 h 1190625"/>
                    <a:gd name="connsiteX4" fmla="*/ 1352550 w 5010150"/>
                    <a:gd name="connsiteY4" fmla="*/ 923925 h 1190625"/>
                    <a:gd name="connsiteX5" fmla="*/ 1847850 w 5010150"/>
                    <a:gd name="connsiteY5" fmla="*/ 742950 h 1190625"/>
                    <a:gd name="connsiteX6" fmla="*/ 2562225 w 5010150"/>
                    <a:gd name="connsiteY6" fmla="*/ 476250 h 1190625"/>
                    <a:gd name="connsiteX7" fmla="*/ 3057525 w 5010150"/>
                    <a:gd name="connsiteY7" fmla="*/ 352425 h 1190625"/>
                    <a:gd name="connsiteX8" fmla="*/ 3609975 w 5010150"/>
                    <a:gd name="connsiteY8" fmla="*/ 285750 h 1190625"/>
                    <a:gd name="connsiteX9" fmla="*/ 4114800 w 5010150"/>
                    <a:gd name="connsiteY9" fmla="*/ 190500 h 1190625"/>
                    <a:gd name="connsiteX10" fmla="*/ 4562475 w 5010150"/>
                    <a:gd name="connsiteY10" fmla="*/ 123825 h 1190625"/>
                    <a:gd name="connsiteX11" fmla="*/ 4829175 w 5010150"/>
                    <a:gd name="connsiteY11" fmla="*/ 57150 h 1190625"/>
                    <a:gd name="connsiteX12" fmla="*/ 5010150 w 5010150"/>
                    <a:gd name="connsiteY12" fmla="*/ 0 h 1190625"/>
                    <a:gd name="connsiteX0" fmla="*/ 0 w 5590596"/>
                    <a:gd name="connsiteY0" fmla="*/ 1540483 h 1540483"/>
                    <a:gd name="connsiteX1" fmla="*/ 542925 w 5590596"/>
                    <a:gd name="connsiteY1" fmla="*/ 1426183 h 1540483"/>
                    <a:gd name="connsiteX2" fmla="*/ 876300 w 5590596"/>
                    <a:gd name="connsiteY2" fmla="*/ 1369033 h 1540483"/>
                    <a:gd name="connsiteX3" fmla="*/ 1104900 w 5590596"/>
                    <a:gd name="connsiteY3" fmla="*/ 1311883 h 1540483"/>
                    <a:gd name="connsiteX4" fmla="*/ 1352550 w 5590596"/>
                    <a:gd name="connsiteY4" fmla="*/ 1273783 h 1540483"/>
                    <a:gd name="connsiteX5" fmla="*/ 1847850 w 5590596"/>
                    <a:gd name="connsiteY5" fmla="*/ 1092808 h 1540483"/>
                    <a:gd name="connsiteX6" fmla="*/ 2562225 w 5590596"/>
                    <a:gd name="connsiteY6" fmla="*/ 826108 h 1540483"/>
                    <a:gd name="connsiteX7" fmla="*/ 3057525 w 5590596"/>
                    <a:gd name="connsiteY7" fmla="*/ 702283 h 1540483"/>
                    <a:gd name="connsiteX8" fmla="*/ 3609975 w 5590596"/>
                    <a:gd name="connsiteY8" fmla="*/ 635608 h 1540483"/>
                    <a:gd name="connsiteX9" fmla="*/ 4114800 w 5590596"/>
                    <a:gd name="connsiteY9" fmla="*/ 540358 h 1540483"/>
                    <a:gd name="connsiteX10" fmla="*/ 4562475 w 5590596"/>
                    <a:gd name="connsiteY10" fmla="*/ 473683 h 1540483"/>
                    <a:gd name="connsiteX11" fmla="*/ 4829175 w 5590596"/>
                    <a:gd name="connsiteY11" fmla="*/ 407008 h 1540483"/>
                    <a:gd name="connsiteX12" fmla="*/ 5590596 w 5590596"/>
                    <a:gd name="connsiteY12" fmla="*/ 0 h 1540483"/>
                    <a:gd name="connsiteX0" fmla="*/ 0 w 5590596"/>
                    <a:gd name="connsiteY0" fmla="*/ 1540483 h 1540483"/>
                    <a:gd name="connsiteX1" fmla="*/ 542925 w 5590596"/>
                    <a:gd name="connsiteY1" fmla="*/ 1426183 h 1540483"/>
                    <a:gd name="connsiteX2" fmla="*/ 876300 w 5590596"/>
                    <a:gd name="connsiteY2" fmla="*/ 1369033 h 1540483"/>
                    <a:gd name="connsiteX3" fmla="*/ 1104900 w 5590596"/>
                    <a:gd name="connsiteY3" fmla="*/ 1311883 h 1540483"/>
                    <a:gd name="connsiteX4" fmla="*/ 1352550 w 5590596"/>
                    <a:gd name="connsiteY4" fmla="*/ 1273783 h 1540483"/>
                    <a:gd name="connsiteX5" fmla="*/ 1847850 w 5590596"/>
                    <a:gd name="connsiteY5" fmla="*/ 1092808 h 1540483"/>
                    <a:gd name="connsiteX6" fmla="*/ 2562225 w 5590596"/>
                    <a:gd name="connsiteY6" fmla="*/ 826108 h 1540483"/>
                    <a:gd name="connsiteX7" fmla="*/ 3057525 w 5590596"/>
                    <a:gd name="connsiteY7" fmla="*/ 702283 h 1540483"/>
                    <a:gd name="connsiteX8" fmla="*/ 3609975 w 5590596"/>
                    <a:gd name="connsiteY8" fmla="*/ 635608 h 1540483"/>
                    <a:gd name="connsiteX9" fmla="*/ 4114800 w 5590596"/>
                    <a:gd name="connsiteY9" fmla="*/ 540358 h 1540483"/>
                    <a:gd name="connsiteX10" fmla="*/ 4562475 w 5590596"/>
                    <a:gd name="connsiteY10" fmla="*/ 473683 h 1540483"/>
                    <a:gd name="connsiteX11" fmla="*/ 4829175 w 5590596"/>
                    <a:gd name="connsiteY11" fmla="*/ 407008 h 1540483"/>
                    <a:gd name="connsiteX12" fmla="*/ 5112193 w 5590596"/>
                    <a:gd name="connsiteY12" fmla="*/ 338180 h 1540483"/>
                    <a:gd name="connsiteX13" fmla="*/ 5590596 w 5590596"/>
                    <a:gd name="connsiteY13" fmla="*/ 0 h 1540483"/>
                    <a:gd name="connsiteX0" fmla="*/ 0 w 5590596"/>
                    <a:gd name="connsiteY0" fmla="*/ 1540483 h 1540483"/>
                    <a:gd name="connsiteX1" fmla="*/ 542925 w 5590596"/>
                    <a:gd name="connsiteY1" fmla="*/ 1426183 h 1540483"/>
                    <a:gd name="connsiteX2" fmla="*/ 876300 w 5590596"/>
                    <a:gd name="connsiteY2" fmla="*/ 1369033 h 1540483"/>
                    <a:gd name="connsiteX3" fmla="*/ 1104900 w 5590596"/>
                    <a:gd name="connsiteY3" fmla="*/ 1311883 h 1540483"/>
                    <a:gd name="connsiteX4" fmla="*/ 1352550 w 5590596"/>
                    <a:gd name="connsiteY4" fmla="*/ 1273783 h 1540483"/>
                    <a:gd name="connsiteX5" fmla="*/ 1847850 w 5590596"/>
                    <a:gd name="connsiteY5" fmla="*/ 1092808 h 1540483"/>
                    <a:gd name="connsiteX6" fmla="*/ 2562225 w 5590596"/>
                    <a:gd name="connsiteY6" fmla="*/ 826108 h 1540483"/>
                    <a:gd name="connsiteX7" fmla="*/ 3057525 w 5590596"/>
                    <a:gd name="connsiteY7" fmla="*/ 702283 h 1540483"/>
                    <a:gd name="connsiteX8" fmla="*/ 3609975 w 5590596"/>
                    <a:gd name="connsiteY8" fmla="*/ 635608 h 1540483"/>
                    <a:gd name="connsiteX9" fmla="*/ 4114800 w 5590596"/>
                    <a:gd name="connsiteY9" fmla="*/ 540358 h 1540483"/>
                    <a:gd name="connsiteX10" fmla="*/ 4562475 w 5590596"/>
                    <a:gd name="connsiteY10" fmla="*/ 473683 h 1540483"/>
                    <a:gd name="connsiteX11" fmla="*/ 4853029 w 5590596"/>
                    <a:gd name="connsiteY11" fmla="*/ 430862 h 1540483"/>
                    <a:gd name="connsiteX12" fmla="*/ 5112193 w 5590596"/>
                    <a:gd name="connsiteY12" fmla="*/ 338180 h 1540483"/>
                    <a:gd name="connsiteX13" fmla="*/ 5590596 w 5590596"/>
                    <a:gd name="connsiteY13" fmla="*/ 0 h 1540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590596" h="1540483">
                      <a:moveTo>
                        <a:pt x="0" y="1540483"/>
                      </a:moveTo>
                      <a:lnTo>
                        <a:pt x="542925" y="1426183"/>
                      </a:lnTo>
                      <a:cubicBezTo>
                        <a:pt x="688975" y="1397608"/>
                        <a:pt x="765175" y="1388083"/>
                        <a:pt x="876300" y="1369033"/>
                      </a:cubicBezTo>
                      <a:lnTo>
                        <a:pt x="1104900" y="1311883"/>
                      </a:lnTo>
                      <a:lnTo>
                        <a:pt x="1352550" y="1273783"/>
                      </a:lnTo>
                      <a:lnTo>
                        <a:pt x="1847850" y="1092808"/>
                      </a:lnTo>
                      <a:lnTo>
                        <a:pt x="2562225" y="826108"/>
                      </a:lnTo>
                      <a:lnTo>
                        <a:pt x="3057525" y="702283"/>
                      </a:lnTo>
                      <a:lnTo>
                        <a:pt x="3609975" y="635608"/>
                      </a:lnTo>
                      <a:lnTo>
                        <a:pt x="4114800" y="540358"/>
                      </a:lnTo>
                      <a:lnTo>
                        <a:pt x="4562475" y="473683"/>
                      </a:lnTo>
                      <a:lnTo>
                        <a:pt x="4853029" y="430862"/>
                      </a:lnTo>
                      <a:cubicBezTo>
                        <a:pt x="4932722" y="399001"/>
                        <a:pt x="4985289" y="406015"/>
                        <a:pt x="5112193" y="338180"/>
                      </a:cubicBezTo>
                      <a:cubicBezTo>
                        <a:pt x="5239097" y="270345"/>
                        <a:pt x="5498935" y="47087"/>
                        <a:pt x="5590596" y="0"/>
                      </a:cubicBezTo>
                    </a:path>
                  </a:pathLst>
                </a:custGeom>
                <a:noFill/>
                <a:ln w="22225">
                  <a:solidFill>
                    <a:srgbClr val="FF99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716963" y="3494767"/>
                  <a:ext cx="645016" cy="248292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rIns="45720" rtlCol="0" anchor="ctr"/>
                <a:lstStyle/>
                <a:p>
                  <a:pPr algn="ctr"/>
                  <a:r>
                    <a:rPr lang="en-US" sz="900" dirty="0" smtClean="0"/>
                    <a:t>295</a:t>
                  </a:r>
                  <a:endParaRPr lang="en-US" sz="900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3590925" y="2088372"/>
                  <a:ext cx="624230" cy="241785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rIns="45720" rtlCol="0" anchor="ctr"/>
                <a:lstStyle/>
                <a:p>
                  <a:pPr algn="ctr"/>
                  <a:r>
                    <a:rPr lang="en-US" sz="900" dirty="0" smtClean="0"/>
                    <a:t>495</a:t>
                  </a:r>
                  <a:endParaRPr lang="en-US" sz="900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611" y="3494767"/>
                  <a:ext cx="414670" cy="248292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rIns="45720" rtlCol="0" anchor="ctr"/>
                <a:lstStyle/>
                <a:p>
                  <a:pPr algn="ctr"/>
                  <a:r>
                    <a:rPr lang="en-US" sz="900" dirty="0" smtClean="0"/>
                    <a:t>95</a:t>
                  </a:r>
                  <a:endParaRPr lang="en-US" sz="900" dirty="0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 rot="18365127">
                  <a:off x="5242246" y="4652602"/>
                  <a:ext cx="619125" cy="353566"/>
                </a:xfrm>
                <a:prstGeom prst="rect">
                  <a:avLst/>
                </a:prstGeom>
                <a:gradFill>
                  <a:gsLst>
                    <a:gs pos="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16200000" scaled="0"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Freeform 6"/>
                <p:cNvSpPr/>
                <p:nvPr/>
              </p:nvSpPr>
              <p:spPr>
                <a:xfrm>
                  <a:off x="5175461" y="4129795"/>
                  <a:ext cx="454319" cy="778648"/>
                </a:xfrm>
                <a:custGeom>
                  <a:avLst/>
                  <a:gdLst>
                    <a:gd name="connsiteX0" fmla="*/ 9525 w 571500"/>
                    <a:gd name="connsiteY0" fmla="*/ 0 h 762000"/>
                    <a:gd name="connsiteX1" fmla="*/ 180975 w 571500"/>
                    <a:gd name="connsiteY1" fmla="*/ 0 h 762000"/>
                    <a:gd name="connsiteX2" fmla="*/ 361950 w 571500"/>
                    <a:gd name="connsiteY2" fmla="*/ 9525 h 762000"/>
                    <a:gd name="connsiteX3" fmla="*/ 552450 w 571500"/>
                    <a:gd name="connsiteY3" fmla="*/ 66675 h 762000"/>
                    <a:gd name="connsiteX4" fmla="*/ 571500 w 571500"/>
                    <a:gd name="connsiteY4" fmla="*/ 152400 h 762000"/>
                    <a:gd name="connsiteX5" fmla="*/ 390525 w 571500"/>
                    <a:gd name="connsiteY5" fmla="*/ 295275 h 762000"/>
                    <a:gd name="connsiteX6" fmla="*/ 142875 w 571500"/>
                    <a:gd name="connsiteY6" fmla="*/ 561975 h 762000"/>
                    <a:gd name="connsiteX7" fmla="*/ 0 w 571500"/>
                    <a:gd name="connsiteY7" fmla="*/ 762000 h 762000"/>
                    <a:gd name="connsiteX0" fmla="*/ 9525 w 571500"/>
                    <a:gd name="connsiteY0" fmla="*/ 11954 h 773954"/>
                    <a:gd name="connsiteX1" fmla="*/ 180975 w 571500"/>
                    <a:gd name="connsiteY1" fmla="*/ 11954 h 773954"/>
                    <a:gd name="connsiteX2" fmla="*/ 380360 w 571500"/>
                    <a:gd name="connsiteY2" fmla="*/ 0 h 773954"/>
                    <a:gd name="connsiteX3" fmla="*/ 552450 w 571500"/>
                    <a:gd name="connsiteY3" fmla="*/ 78629 h 773954"/>
                    <a:gd name="connsiteX4" fmla="*/ 571500 w 571500"/>
                    <a:gd name="connsiteY4" fmla="*/ 164354 h 773954"/>
                    <a:gd name="connsiteX5" fmla="*/ 390525 w 571500"/>
                    <a:gd name="connsiteY5" fmla="*/ 307229 h 773954"/>
                    <a:gd name="connsiteX6" fmla="*/ 142875 w 571500"/>
                    <a:gd name="connsiteY6" fmla="*/ 573929 h 773954"/>
                    <a:gd name="connsiteX7" fmla="*/ 0 w 571500"/>
                    <a:gd name="connsiteY7" fmla="*/ 773954 h 773954"/>
                    <a:gd name="connsiteX0" fmla="*/ 9525 w 571500"/>
                    <a:gd name="connsiteY0" fmla="*/ 15172 h 777172"/>
                    <a:gd name="connsiteX1" fmla="*/ 180975 w 571500"/>
                    <a:gd name="connsiteY1" fmla="*/ 15172 h 777172"/>
                    <a:gd name="connsiteX2" fmla="*/ 380360 w 571500"/>
                    <a:gd name="connsiteY2" fmla="*/ 3218 h 777172"/>
                    <a:gd name="connsiteX3" fmla="*/ 552450 w 571500"/>
                    <a:gd name="connsiteY3" fmla="*/ 81847 h 777172"/>
                    <a:gd name="connsiteX4" fmla="*/ 571500 w 571500"/>
                    <a:gd name="connsiteY4" fmla="*/ 167572 h 777172"/>
                    <a:gd name="connsiteX5" fmla="*/ 390525 w 571500"/>
                    <a:gd name="connsiteY5" fmla="*/ 310447 h 777172"/>
                    <a:gd name="connsiteX6" fmla="*/ 142875 w 571500"/>
                    <a:gd name="connsiteY6" fmla="*/ 577147 h 777172"/>
                    <a:gd name="connsiteX7" fmla="*/ 0 w 571500"/>
                    <a:gd name="connsiteY7" fmla="*/ 777172 h 777172"/>
                    <a:gd name="connsiteX0" fmla="*/ 9525 w 571500"/>
                    <a:gd name="connsiteY0" fmla="*/ 13295 h 775295"/>
                    <a:gd name="connsiteX1" fmla="*/ 180975 w 571500"/>
                    <a:gd name="connsiteY1" fmla="*/ 13295 h 775295"/>
                    <a:gd name="connsiteX2" fmla="*/ 380360 w 571500"/>
                    <a:gd name="connsiteY2" fmla="*/ 1341 h 775295"/>
                    <a:gd name="connsiteX3" fmla="*/ 527902 w 571500"/>
                    <a:gd name="connsiteY3" fmla="*/ 49285 h 775295"/>
                    <a:gd name="connsiteX4" fmla="*/ 571500 w 571500"/>
                    <a:gd name="connsiteY4" fmla="*/ 165695 h 775295"/>
                    <a:gd name="connsiteX5" fmla="*/ 390525 w 571500"/>
                    <a:gd name="connsiteY5" fmla="*/ 308570 h 775295"/>
                    <a:gd name="connsiteX6" fmla="*/ 142875 w 571500"/>
                    <a:gd name="connsiteY6" fmla="*/ 575270 h 775295"/>
                    <a:gd name="connsiteX7" fmla="*/ 0 w 571500"/>
                    <a:gd name="connsiteY7" fmla="*/ 775295 h 775295"/>
                    <a:gd name="connsiteX0" fmla="*/ 9525 w 528541"/>
                    <a:gd name="connsiteY0" fmla="*/ 13295 h 775295"/>
                    <a:gd name="connsiteX1" fmla="*/ 180975 w 528541"/>
                    <a:gd name="connsiteY1" fmla="*/ 13295 h 775295"/>
                    <a:gd name="connsiteX2" fmla="*/ 380360 w 528541"/>
                    <a:gd name="connsiteY2" fmla="*/ 1341 h 775295"/>
                    <a:gd name="connsiteX3" fmla="*/ 527902 w 528541"/>
                    <a:gd name="connsiteY3" fmla="*/ 49285 h 775295"/>
                    <a:gd name="connsiteX4" fmla="*/ 528541 w 528541"/>
                    <a:gd name="connsiteY4" fmla="*/ 184105 h 775295"/>
                    <a:gd name="connsiteX5" fmla="*/ 390525 w 528541"/>
                    <a:gd name="connsiteY5" fmla="*/ 308570 h 775295"/>
                    <a:gd name="connsiteX6" fmla="*/ 142875 w 528541"/>
                    <a:gd name="connsiteY6" fmla="*/ 575270 h 775295"/>
                    <a:gd name="connsiteX7" fmla="*/ 0 w 528541"/>
                    <a:gd name="connsiteY7" fmla="*/ 775295 h 775295"/>
                    <a:gd name="connsiteX0" fmla="*/ 9525 w 528541"/>
                    <a:gd name="connsiteY0" fmla="*/ 13295 h 775295"/>
                    <a:gd name="connsiteX1" fmla="*/ 180975 w 528541"/>
                    <a:gd name="connsiteY1" fmla="*/ 13295 h 775295"/>
                    <a:gd name="connsiteX2" fmla="*/ 380360 w 528541"/>
                    <a:gd name="connsiteY2" fmla="*/ 1341 h 775295"/>
                    <a:gd name="connsiteX3" fmla="*/ 527902 w 528541"/>
                    <a:gd name="connsiteY3" fmla="*/ 49285 h 775295"/>
                    <a:gd name="connsiteX4" fmla="*/ 528541 w 528541"/>
                    <a:gd name="connsiteY4" fmla="*/ 184105 h 775295"/>
                    <a:gd name="connsiteX5" fmla="*/ 390525 w 528541"/>
                    <a:gd name="connsiteY5" fmla="*/ 308570 h 775295"/>
                    <a:gd name="connsiteX6" fmla="*/ 142875 w 528541"/>
                    <a:gd name="connsiteY6" fmla="*/ 575270 h 775295"/>
                    <a:gd name="connsiteX7" fmla="*/ 0 w 528541"/>
                    <a:gd name="connsiteY7" fmla="*/ 775295 h 775295"/>
                    <a:gd name="connsiteX0" fmla="*/ 9525 w 528541"/>
                    <a:gd name="connsiteY0" fmla="*/ 13295 h 775295"/>
                    <a:gd name="connsiteX1" fmla="*/ 180975 w 528541"/>
                    <a:gd name="connsiteY1" fmla="*/ 13295 h 775295"/>
                    <a:gd name="connsiteX2" fmla="*/ 380360 w 528541"/>
                    <a:gd name="connsiteY2" fmla="*/ 1341 h 775295"/>
                    <a:gd name="connsiteX3" fmla="*/ 527902 w 528541"/>
                    <a:gd name="connsiteY3" fmla="*/ 49285 h 775295"/>
                    <a:gd name="connsiteX4" fmla="*/ 528541 w 528541"/>
                    <a:gd name="connsiteY4" fmla="*/ 184105 h 775295"/>
                    <a:gd name="connsiteX5" fmla="*/ 390525 w 528541"/>
                    <a:gd name="connsiteY5" fmla="*/ 308570 h 775295"/>
                    <a:gd name="connsiteX6" fmla="*/ 142875 w 528541"/>
                    <a:gd name="connsiteY6" fmla="*/ 575270 h 775295"/>
                    <a:gd name="connsiteX7" fmla="*/ 0 w 528541"/>
                    <a:gd name="connsiteY7" fmla="*/ 775295 h 775295"/>
                    <a:gd name="connsiteX0" fmla="*/ 9525 w 533785"/>
                    <a:gd name="connsiteY0" fmla="*/ 13295 h 775295"/>
                    <a:gd name="connsiteX1" fmla="*/ 180975 w 533785"/>
                    <a:gd name="connsiteY1" fmla="*/ 13295 h 775295"/>
                    <a:gd name="connsiteX2" fmla="*/ 380360 w 533785"/>
                    <a:gd name="connsiteY2" fmla="*/ 1341 h 775295"/>
                    <a:gd name="connsiteX3" fmla="*/ 527902 w 533785"/>
                    <a:gd name="connsiteY3" fmla="*/ 49285 h 775295"/>
                    <a:gd name="connsiteX4" fmla="*/ 528541 w 533785"/>
                    <a:gd name="connsiteY4" fmla="*/ 184105 h 775295"/>
                    <a:gd name="connsiteX5" fmla="*/ 390525 w 533785"/>
                    <a:gd name="connsiteY5" fmla="*/ 308570 h 775295"/>
                    <a:gd name="connsiteX6" fmla="*/ 142875 w 533785"/>
                    <a:gd name="connsiteY6" fmla="*/ 575270 h 775295"/>
                    <a:gd name="connsiteX7" fmla="*/ 0 w 533785"/>
                    <a:gd name="connsiteY7" fmla="*/ 775295 h 775295"/>
                    <a:gd name="connsiteX0" fmla="*/ 9525 w 534752"/>
                    <a:gd name="connsiteY0" fmla="*/ 12807 h 774807"/>
                    <a:gd name="connsiteX1" fmla="*/ 180975 w 534752"/>
                    <a:gd name="connsiteY1" fmla="*/ 12807 h 774807"/>
                    <a:gd name="connsiteX2" fmla="*/ 380360 w 534752"/>
                    <a:gd name="connsiteY2" fmla="*/ 853 h 774807"/>
                    <a:gd name="connsiteX3" fmla="*/ 512560 w 534752"/>
                    <a:gd name="connsiteY3" fmla="*/ 39592 h 774807"/>
                    <a:gd name="connsiteX4" fmla="*/ 528541 w 534752"/>
                    <a:gd name="connsiteY4" fmla="*/ 183617 h 774807"/>
                    <a:gd name="connsiteX5" fmla="*/ 390525 w 534752"/>
                    <a:gd name="connsiteY5" fmla="*/ 308082 h 774807"/>
                    <a:gd name="connsiteX6" fmla="*/ 142875 w 534752"/>
                    <a:gd name="connsiteY6" fmla="*/ 574782 h 774807"/>
                    <a:gd name="connsiteX7" fmla="*/ 0 w 534752"/>
                    <a:gd name="connsiteY7" fmla="*/ 774807 h 774807"/>
                    <a:gd name="connsiteX0" fmla="*/ 9525 w 542451"/>
                    <a:gd name="connsiteY0" fmla="*/ 12807 h 774807"/>
                    <a:gd name="connsiteX1" fmla="*/ 180975 w 542451"/>
                    <a:gd name="connsiteY1" fmla="*/ 12807 h 774807"/>
                    <a:gd name="connsiteX2" fmla="*/ 380360 w 542451"/>
                    <a:gd name="connsiteY2" fmla="*/ 853 h 774807"/>
                    <a:gd name="connsiteX3" fmla="*/ 512560 w 542451"/>
                    <a:gd name="connsiteY3" fmla="*/ 39592 h 774807"/>
                    <a:gd name="connsiteX4" fmla="*/ 528541 w 542451"/>
                    <a:gd name="connsiteY4" fmla="*/ 183617 h 774807"/>
                    <a:gd name="connsiteX5" fmla="*/ 390525 w 542451"/>
                    <a:gd name="connsiteY5" fmla="*/ 308082 h 774807"/>
                    <a:gd name="connsiteX6" fmla="*/ 142875 w 542451"/>
                    <a:gd name="connsiteY6" fmla="*/ 574782 h 774807"/>
                    <a:gd name="connsiteX7" fmla="*/ 0 w 542451"/>
                    <a:gd name="connsiteY7" fmla="*/ 774807 h 774807"/>
                    <a:gd name="connsiteX0" fmla="*/ 9525 w 528809"/>
                    <a:gd name="connsiteY0" fmla="*/ 12807 h 774807"/>
                    <a:gd name="connsiteX1" fmla="*/ 180975 w 528809"/>
                    <a:gd name="connsiteY1" fmla="*/ 12807 h 774807"/>
                    <a:gd name="connsiteX2" fmla="*/ 380360 w 528809"/>
                    <a:gd name="connsiteY2" fmla="*/ 853 h 774807"/>
                    <a:gd name="connsiteX3" fmla="*/ 512560 w 528809"/>
                    <a:gd name="connsiteY3" fmla="*/ 39592 h 774807"/>
                    <a:gd name="connsiteX4" fmla="*/ 513199 w 528809"/>
                    <a:gd name="connsiteY4" fmla="*/ 174412 h 774807"/>
                    <a:gd name="connsiteX5" fmla="*/ 390525 w 528809"/>
                    <a:gd name="connsiteY5" fmla="*/ 308082 h 774807"/>
                    <a:gd name="connsiteX6" fmla="*/ 142875 w 528809"/>
                    <a:gd name="connsiteY6" fmla="*/ 574782 h 774807"/>
                    <a:gd name="connsiteX7" fmla="*/ 0 w 528809"/>
                    <a:gd name="connsiteY7" fmla="*/ 774807 h 774807"/>
                    <a:gd name="connsiteX0" fmla="*/ 9525 w 522991"/>
                    <a:gd name="connsiteY0" fmla="*/ 12517 h 774517"/>
                    <a:gd name="connsiteX1" fmla="*/ 180975 w 522991"/>
                    <a:gd name="connsiteY1" fmla="*/ 12517 h 774517"/>
                    <a:gd name="connsiteX2" fmla="*/ 380360 w 522991"/>
                    <a:gd name="connsiteY2" fmla="*/ 563 h 774517"/>
                    <a:gd name="connsiteX3" fmla="*/ 500286 w 522991"/>
                    <a:gd name="connsiteY3" fmla="*/ 33165 h 774517"/>
                    <a:gd name="connsiteX4" fmla="*/ 513199 w 522991"/>
                    <a:gd name="connsiteY4" fmla="*/ 174122 h 774517"/>
                    <a:gd name="connsiteX5" fmla="*/ 390525 w 522991"/>
                    <a:gd name="connsiteY5" fmla="*/ 307792 h 774517"/>
                    <a:gd name="connsiteX6" fmla="*/ 142875 w 522991"/>
                    <a:gd name="connsiteY6" fmla="*/ 574492 h 774517"/>
                    <a:gd name="connsiteX7" fmla="*/ 0 w 522991"/>
                    <a:gd name="connsiteY7" fmla="*/ 774517 h 774517"/>
                    <a:gd name="connsiteX0" fmla="*/ 9525 w 522991"/>
                    <a:gd name="connsiteY0" fmla="*/ 12517 h 774517"/>
                    <a:gd name="connsiteX1" fmla="*/ 180975 w 522991"/>
                    <a:gd name="connsiteY1" fmla="*/ 12517 h 774517"/>
                    <a:gd name="connsiteX2" fmla="*/ 380360 w 522991"/>
                    <a:gd name="connsiteY2" fmla="*/ 563 h 774517"/>
                    <a:gd name="connsiteX3" fmla="*/ 500286 w 522991"/>
                    <a:gd name="connsiteY3" fmla="*/ 33165 h 774517"/>
                    <a:gd name="connsiteX4" fmla="*/ 513199 w 522991"/>
                    <a:gd name="connsiteY4" fmla="*/ 174122 h 774517"/>
                    <a:gd name="connsiteX5" fmla="*/ 390525 w 522991"/>
                    <a:gd name="connsiteY5" fmla="*/ 307792 h 774517"/>
                    <a:gd name="connsiteX6" fmla="*/ 170491 w 522991"/>
                    <a:gd name="connsiteY6" fmla="*/ 589834 h 774517"/>
                    <a:gd name="connsiteX7" fmla="*/ 0 w 522991"/>
                    <a:gd name="connsiteY7" fmla="*/ 774517 h 774517"/>
                    <a:gd name="connsiteX0" fmla="*/ 0 w 513466"/>
                    <a:gd name="connsiteY0" fmla="*/ 12517 h 789859"/>
                    <a:gd name="connsiteX1" fmla="*/ 171450 w 513466"/>
                    <a:gd name="connsiteY1" fmla="*/ 12517 h 789859"/>
                    <a:gd name="connsiteX2" fmla="*/ 370835 w 513466"/>
                    <a:gd name="connsiteY2" fmla="*/ 563 h 789859"/>
                    <a:gd name="connsiteX3" fmla="*/ 490761 w 513466"/>
                    <a:gd name="connsiteY3" fmla="*/ 33165 h 789859"/>
                    <a:gd name="connsiteX4" fmla="*/ 503674 w 513466"/>
                    <a:gd name="connsiteY4" fmla="*/ 174122 h 789859"/>
                    <a:gd name="connsiteX5" fmla="*/ 381000 w 513466"/>
                    <a:gd name="connsiteY5" fmla="*/ 307792 h 789859"/>
                    <a:gd name="connsiteX6" fmla="*/ 160966 w 513466"/>
                    <a:gd name="connsiteY6" fmla="*/ 589834 h 789859"/>
                    <a:gd name="connsiteX7" fmla="*/ 11954 w 513466"/>
                    <a:gd name="connsiteY7" fmla="*/ 789859 h 789859"/>
                    <a:gd name="connsiteX0" fmla="*/ 0 w 507391"/>
                    <a:gd name="connsiteY0" fmla="*/ 12517 h 789859"/>
                    <a:gd name="connsiteX1" fmla="*/ 171450 w 507391"/>
                    <a:gd name="connsiteY1" fmla="*/ 12517 h 789859"/>
                    <a:gd name="connsiteX2" fmla="*/ 370835 w 507391"/>
                    <a:gd name="connsiteY2" fmla="*/ 563 h 789859"/>
                    <a:gd name="connsiteX3" fmla="*/ 466213 w 507391"/>
                    <a:gd name="connsiteY3" fmla="*/ 33165 h 789859"/>
                    <a:gd name="connsiteX4" fmla="*/ 503674 w 507391"/>
                    <a:gd name="connsiteY4" fmla="*/ 174122 h 789859"/>
                    <a:gd name="connsiteX5" fmla="*/ 381000 w 507391"/>
                    <a:gd name="connsiteY5" fmla="*/ 307792 h 789859"/>
                    <a:gd name="connsiteX6" fmla="*/ 160966 w 507391"/>
                    <a:gd name="connsiteY6" fmla="*/ 589834 h 789859"/>
                    <a:gd name="connsiteX7" fmla="*/ 11954 w 507391"/>
                    <a:gd name="connsiteY7" fmla="*/ 789859 h 789859"/>
                    <a:gd name="connsiteX0" fmla="*/ 0 w 488519"/>
                    <a:gd name="connsiteY0" fmla="*/ 12517 h 789859"/>
                    <a:gd name="connsiteX1" fmla="*/ 171450 w 488519"/>
                    <a:gd name="connsiteY1" fmla="*/ 12517 h 789859"/>
                    <a:gd name="connsiteX2" fmla="*/ 370835 w 488519"/>
                    <a:gd name="connsiteY2" fmla="*/ 563 h 789859"/>
                    <a:gd name="connsiteX3" fmla="*/ 466213 w 488519"/>
                    <a:gd name="connsiteY3" fmla="*/ 33165 h 789859"/>
                    <a:gd name="connsiteX4" fmla="*/ 482194 w 488519"/>
                    <a:gd name="connsiteY4" fmla="*/ 164917 h 789859"/>
                    <a:gd name="connsiteX5" fmla="*/ 381000 w 488519"/>
                    <a:gd name="connsiteY5" fmla="*/ 307792 h 789859"/>
                    <a:gd name="connsiteX6" fmla="*/ 160966 w 488519"/>
                    <a:gd name="connsiteY6" fmla="*/ 589834 h 789859"/>
                    <a:gd name="connsiteX7" fmla="*/ 11954 w 488519"/>
                    <a:gd name="connsiteY7" fmla="*/ 789859 h 789859"/>
                    <a:gd name="connsiteX0" fmla="*/ 0 w 490105"/>
                    <a:gd name="connsiteY0" fmla="*/ 12517 h 789859"/>
                    <a:gd name="connsiteX1" fmla="*/ 171450 w 490105"/>
                    <a:gd name="connsiteY1" fmla="*/ 12517 h 789859"/>
                    <a:gd name="connsiteX2" fmla="*/ 370835 w 490105"/>
                    <a:gd name="connsiteY2" fmla="*/ 563 h 789859"/>
                    <a:gd name="connsiteX3" fmla="*/ 466213 w 490105"/>
                    <a:gd name="connsiteY3" fmla="*/ 33165 h 789859"/>
                    <a:gd name="connsiteX4" fmla="*/ 482194 w 490105"/>
                    <a:gd name="connsiteY4" fmla="*/ 164917 h 789859"/>
                    <a:gd name="connsiteX5" fmla="*/ 359521 w 490105"/>
                    <a:gd name="connsiteY5" fmla="*/ 304724 h 789859"/>
                    <a:gd name="connsiteX6" fmla="*/ 160966 w 490105"/>
                    <a:gd name="connsiteY6" fmla="*/ 589834 h 789859"/>
                    <a:gd name="connsiteX7" fmla="*/ 11954 w 490105"/>
                    <a:gd name="connsiteY7" fmla="*/ 789859 h 789859"/>
                    <a:gd name="connsiteX0" fmla="*/ 0 w 490105"/>
                    <a:gd name="connsiteY0" fmla="*/ 12517 h 789859"/>
                    <a:gd name="connsiteX1" fmla="*/ 171450 w 490105"/>
                    <a:gd name="connsiteY1" fmla="*/ 12517 h 789859"/>
                    <a:gd name="connsiteX2" fmla="*/ 370835 w 490105"/>
                    <a:gd name="connsiteY2" fmla="*/ 563 h 789859"/>
                    <a:gd name="connsiteX3" fmla="*/ 466213 w 490105"/>
                    <a:gd name="connsiteY3" fmla="*/ 33165 h 789859"/>
                    <a:gd name="connsiteX4" fmla="*/ 482194 w 490105"/>
                    <a:gd name="connsiteY4" fmla="*/ 164917 h 789859"/>
                    <a:gd name="connsiteX5" fmla="*/ 359521 w 490105"/>
                    <a:gd name="connsiteY5" fmla="*/ 304724 h 789859"/>
                    <a:gd name="connsiteX6" fmla="*/ 142556 w 490105"/>
                    <a:gd name="connsiteY6" fmla="*/ 580629 h 789859"/>
                    <a:gd name="connsiteX7" fmla="*/ 11954 w 490105"/>
                    <a:gd name="connsiteY7" fmla="*/ 789859 h 789859"/>
                    <a:gd name="connsiteX0" fmla="*/ 6457 w 496562"/>
                    <a:gd name="connsiteY0" fmla="*/ 12517 h 780653"/>
                    <a:gd name="connsiteX1" fmla="*/ 177907 w 496562"/>
                    <a:gd name="connsiteY1" fmla="*/ 12517 h 780653"/>
                    <a:gd name="connsiteX2" fmla="*/ 377292 w 496562"/>
                    <a:gd name="connsiteY2" fmla="*/ 563 h 780653"/>
                    <a:gd name="connsiteX3" fmla="*/ 472670 w 496562"/>
                    <a:gd name="connsiteY3" fmla="*/ 33165 h 780653"/>
                    <a:gd name="connsiteX4" fmla="*/ 488651 w 496562"/>
                    <a:gd name="connsiteY4" fmla="*/ 164917 h 780653"/>
                    <a:gd name="connsiteX5" fmla="*/ 365978 w 496562"/>
                    <a:gd name="connsiteY5" fmla="*/ 304724 h 780653"/>
                    <a:gd name="connsiteX6" fmla="*/ 149013 w 496562"/>
                    <a:gd name="connsiteY6" fmla="*/ 580629 h 780653"/>
                    <a:gd name="connsiteX7" fmla="*/ 0 w 496562"/>
                    <a:gd name="connsiteY7" fmla="*/ 780653 h 780653"/>
                    <a:gd name="connsiteX0" fmla="*/ 6457 w 497570"/>
                    <a:gd name="connsiteY0" fmla="*/ 4059 h 772195"/>
                    <a:gd name="connsiteX1" fmla="*/ 177907 w 497570"/>
                    <a:gd name="connsiteY1" fmla="*/ 4059 h 772195"/>
                    <a:gd name="connsiteX2" fmla="*/ 349676 w 497570"/>
                    <a:gd name="connsiteY2" fmla="*/ 1311 h 772195"/>
                    <a:gd name="connsiteX3" fmla="*/ 472670 w 497570"/>
                    <a:gd name="connsiteY3" fmla="*/ 24707 h 772195"/>
                    <a:gd name="connsiteX4" fmla="*/ 488651 w 497570"/>
                    <a:gd name="connsiteY4" fmla="*/ 156459 h 772195"/>
                    <a:gd name="connsiteX5" fmla="*/ 365978 w 497570"/>
                    <a:gd name="connsiteY5" fmla="*/ 296266 h 772195"/>
                    <a:gd name="connsiteX6" fmla="*/ 149013 w 497570"/>
                    <a:gd name="connsiteY6" fmla="*/ 572171 h 772195"/>
                    <a:gd name="connsiteX7" fmla="*/ 0 w 497570"/>
                    <a:gd name="connsiteY7" fmla="*/ 772195 h 772195"/>
                    <a:gd name="connsiteX0" fmla="*/ 6457 w 492948"/>
                    <a:gd name="connsiteY0" fmla="*/ 4059 h 772195"/>
                    <a:gd name="connsiteX1" fmla="*/ 177907 w 492948"/>
                    <a:gd name="connsiteY1" fmla="*/ 4059 h 772195"/>
                    <a:gd name="connsiteX2" fmla="*/ 349676 w 492948"/>
                    <a:gd name="connsiteY2" fmla="*/ 1311 h 772195"/>
                    <a:gd name="connsiteX3" fmla="*/ 454259 w 492948"/>
                    <a:gd name="connsiteY3" fmla="*/ 24707 h 772195"/>
                    <a:gd name="connsiteX4" fmla="*/ 488651 w 492948"/>
                    <a:gd name="connsiteY4" fmla="*/ 156459 h 772195"/>
                    <a:gd name="connsiteX5" fmla="*/ 365978 w 492948"/>
                    <a:gd name="connsiteY5" fmla="*/ 296266 h 772195"/>
                    <a:gd name="connsiteX6" fmla="*/ 149013 w 492948"/>
                    <a:gd name="connsiteY6" fmla="*/ 572171 h 772195"/>
                    <a:gd name="connsiteX7" fmla="*/ 0 w 492948"/>
                    <a:gd name="connsiteY7" fmla="*/ 772195 h 772195"/>
                    <a:gd name="connsiteX0" fmla="*/ 6457 w 474739"/>
                    <a:gd name="connsiteY0" fmla="*/ 4059 h 772195"/>
                    <a:gd name="connsiteX1" fmla="*/ 177907 w 474739"/>
                    <a:gd name="connsiteY1" fmla="*/ 4059 h 772195"/>
                    <a:gd name="connsiteX2" fmla="*/ 349676 w 474739"/>
                    <a:gd name="connsiteY2" fmla="*/ 1311 h 772195"/>
                    <a:gd name="connsiteX3" fmla="*/ 454259 w 474739"/>
                    <a:gd name="connsiteY3" fmla="*/ 24707 h 772195"/>
                    <a:gd name="connsiteX4" fmla="*/ 467172 w 474739"/>
                    <a:gd name="connsiteY4" fmla="*/ 153390 h 772195"/>
                    <a:gd name="connsiteX5" fmla="*/ 365978 w 474739"/>
                    <a:gd name="connsiteY5" fmla="*/ 296266 h 772195"/>
                    <a:gd name="connsiteX6" fmla="*/ 149013 w 474739"/>
                    <a:gd name="connsiteY6" fmla="*/ 572171 h 772195"/>
                    <a:gd name="connsiteX7" fmla="*/ 0 w 474739"/>
                    <a:gd name="connsiteY7" fmla="*/ 772195 h 772195"/>
                    <a:gd name="connsiteX0" fmla="*/ 6457 w 474739"/>
                    <a:gd name="connsiteY0" fmla="*/ 3394 h 771530"/>
                    <a:gd name="connsiteX1" fmla="*/ 171770 w 474739"/>
                    <a:gd name="connsiteY1" fmla="*/ 34078 h 771530"/>
                    <a:gd name="connsiteX2" fmla="*/ 349676 w 474739"/>
                    <a:gd name="connsiteY2" fmla="*/ 646 h 771530"/>
                    <a:gd name="connsiteX3" fmla="*/ 454259 w 474739"/>
                    <a:gd name="connsiteY3" fmla="*/ 24042 h 771530"/>
                    <a:gd name="connsiteX4" fmla="*/ 467172 w 474739"/>
                    <a:gd name="connsiteY4" fmla="*/ 152725 h 771530"/>
                    <a:gd name="connsiteX5" fmla="*/ 365978 w 474739"/>
                    <a:gd name="connsiteY5" fmla="*/ 295601 h 771530"/>
                    <a:gd name="connsiteX6" fmla="*/ 149013 w 474739"/>
                    <a:gd name="connsiteY6" fmla="*/ 571506 h 771530"/>
                    <a:gd name="connsiteX7" fmla="*/ 0 w 474739"/>
                    <a:gd name="connsiteY7" fmla="*/ 771530 h 771530"/>
                    <a:gd name="connsiteX0" fmla="*/ 6457 w 475255"/>
                    <a:gd name="connsiteY0" fmla="*/ 3393 h 771529"/>
                    <a:gd name="connsiteX1" fmla="*/ 171770 w 475255"/>
                    <a:gd name="connsiteY1" fmla="*/ 34077 h 771529"/>
                    <a:gd name="connsiteX2" fmla="*/ 337402 w 475255"/>
                    <a:gd name="connsiteY2" fmla="*/ 645 h 771529"/>
                    <a:gd name="connsiteX3" fmla="*/ 454259 w 475255"/>
                    <a:gd name="connsiteY3" fmla="*/ 24041 h 771529"/>
                    <a:gd name="connsiteX4" fmla="*/ 467172 w 475255"/>
                    <a:gd name="connsiteY4" fmla="*/ 152724 h 771529"/>
                    <a:gd name="connsiteX5" fmla="*/ 365978 w 475255"/>
                    <a:gd name="connsiteY5" fmla="*/ 295600 h 771529"/>
                    <a:gd name="connsiteX6" fmla="*/ 149013 w 475255"/>
                    <a:gd name="connsiteY6" fmla="*/ 571505 h 771529"/>
                    <a:gd name="connsiteX7" fmla="*/ 0 w 475255"/>
                    <a:gd name="connsiteY7" fmla="*/ 771529 h 771529"/>
                    <a:gd name="connsiteX0" fmla="*/ 6457 w 472347"/>
                    <a:gd name="connsiteY0" fmla="*/ 3393 h 771529"/>
                    <a:gd name="connsiteX1" fmla="*/ 171770 w 472347"/>
                    <a:gd name="connsiteY1" fmla="*/ 34077 h 771529"/>
                    <a:gd name="connsiteX2" fmla="*/ 337402 w 472347"/>
                    <a:gd name="connsiteY2" fmla="*/ 645 h 771529"/>
                    <a:gd name="connsiteX3" fmla="*/ 445053 w 472347"/>
                    <a:gd name="connsiteY3" fmla="*/ 24041 h 771529"/>
                    <a:gd name="connsiteX4" fmla="*/ 467172 w 472347"/>
                    <a:gd name="connsiteY4" fmla="*/ 152724 h 771529"/>
                    <a:gd name="connsiteX5" fmla="*/ 365978 w 472347"/>
                    <a:gd name="connsiteY5" fmla="*/ 295600 h 771529"/>
                    <a:gd name="connsiteX6" fmla="*/ 149013 w 472347"/>
                    <a:gd name="connsiteY6" fmla="*/ 571505 h 771529"/>
                    <a:gd name="connsiteX7" fmla="*/ 0 w 472347"/>
                    <a:gd name="connsiteY7" fmla="*/ 771529 h 771529"/>
                    <a:gd name="connsiteX0" fmla="*/ 6457 w 460706"/>
                    <a:gd name="connsiteY0" fmla="*/ 3253 h 771389"/>
                    <a:gd name="connsiteX1" fmla="*/ 171770 w 460706"/>
                    <a:gd name="connsiteY1" fmla="*/ 33937 h 771389"/>
                    <a:gd name="connsiteX2" fmla="*/ 337402 w 460706"/>
                    <a:gd name="connsiteY2" fmla="*/ 505 h 771389"/>
                    <a:gd name="connsiteX3" fmla="*/ 445053 w 460706"/>
                    <a:gd name="connsiteY3" fmla="*/ 23901 h 771389"/>
                    <a:gd name="connsiteX4" fmla="*/ 451830 w 460706"/>
                    <a:gd name="connsiteY4" fmla="*/ 143379 h 771389"/>
                    <a:gd name="connsiteX5" fmla="*/ 365978 w 460706"/>
                    <a:gd name="connsiteY5" fmla="*/ 295460 h 771389"/>
                    <a:gd name="connsiteX6" fmla="*/ 149013 w 460706"/>
                    <a:gd name="connsiteY6" fmla="*/ 571365 h 771389"/>
                    <a:gd name="connsiteX7" fmla="*/ 0 w 460706"/>
                    <a:gd name="connsiteY7" fmla="*/ 771389 h 771389"/>
                    <a:gd name="connsiteX0" fmla="*/ 6457 w 454421"/>
                    <a:gd name="connsiteY0" fmla="*/ 2933 h 771069"/>
                    <a:gd name="connsiteX1" fmla="*/ 171770 w 454421"/>
                    <a:gd name="connsiteY1" fmla="*/ 33617 h 771069"/>
                    <a:gd name="connsiteX2" fmla="*/ 337402 w 454421"/>
                    <a:gd name="connsiteY2" fmla="*/ 185 h 771069"/>
                    <a:gd name="connsiteX3" fmla="*/ 423574 w 454421"/>
                    <a:gd name="connsiteY3" fmla="*/ 26650 h 771069"/>
                    <a:gd name="connsiteX4" fmla="*/ 451830 w 454421"/>
                    <a:gd name="connsiteY4" fmla="*/ 143059 h 771069"/>
                    <a:gd name="connsiteX5" fmla="*/ 365978 w 454421"/>
                    <a:gd name="connsiteY5" fmla="*/ 295140 h 771069"/>
                    <a:gd name="connsiteX6" fmla="*/ 149013 w 454421"/>
                    <a:gd name="connsiteY6" fmla="*/ 571045 h 771069"/>
                    <a:gd name="connsiteX7" fmla="*/ 0 w 454421"/>
                    <a:gd name="connsiteY7" fmla="*/ 771069 h 771069"/>
                    <a:gd name="connsiteX0" fmla="*/ 6457 w 454756"/>
                    <a:gd name="connsiteY0" fmla="*/ 0 h 768136"/>
                    <a:gd name="connsiteX1" fmla="*/ 171770 w 454756"/>
                    <a:gd name="connsiteY1" fmla="*/ 30684 h 768136"/>
                    <a:gd name="connsiteX2" fmla="*/ 315923 w 454756"/>
                    <a:gd name="connsiteY2" fmla="*/ 12594 h 768136"/>
                    <a:gd name="connsiteX3" fmla="*/ 423574 w 454756"/>
                    <a:gd name="connsiteY3" fmla="*/ 23717 h 768136"/>
                    <a:gd name="connsiteX4" fmla="*/ 451830 w 454756"/>
                    <a:gd name="connsiteY4" fmla="*/ 140126 h 768136"/>
                    <a:gd name="connsiteX5" fmla="*/ 365978 w 454756"/>
                    <a:gd name="connsiteY5" fmla="*/ 292207 h 768136"/>
                    <a:gd name="connsiteX6" fmla="*/ 149013 w 454756"/>
                    <a:gd name="connsiteY6" fmla="*/ 568112 h 768136"/>
                    <a:gd name="connsiteX7" fmla="*/ 0 w 454756"/>
                    <a:gd name="connsiteY7" fmla="*/ 768136 h 768136"/>
                    <a:gd name="connsiteX0" fmla="*/ 6457 w 454756"/>
                    <a:gd name="connsiteY0" fmla="*/ 0 h 768136"/>
                    <a:gd name="connsiteX1" fmla="*/ 174839 w 454756"/>
                    <a:gd name="connsiteY1" fmla="*/ 39889 h 768136"/>
                    <a:gd name="connsiteX2" fmla="*/ 315923 w 454756"/>
                    <a:gd name="connsiteY2" fmla="*/ 12594 h 768136"/>
                    <a:gd name="connsiteX3" fmla="*/ 423574 w 454756"/>
                    <a:gd name="connsiteY3" fmla="*/ 23717 h 768136"/>
                    <a:gd name="connsiteX4" fmla="*/ 451830 w 454756"/>
                    <a:gd name="connsiteY4" fmla="*/ 140126 h 768136"/>
                    <a:gd name="connsiteX5" fmla="*/ 365978 w 454756"/>
                    <a:gd name="connsiteY5" fmla="*/ 292207 h 768136"/>
                    <a:gd name="connsiteX6" fmla="*/ 149013 w 454756"/>
                    <a:gd name="connsiteY6" fmla="*/ 568112 h 768136"/>
                    <a:gd name="connsiteX7" fmla="*/ 0 w 454756"/>
                    <a:gd name="connsiteY7" fmla="*/ 768136 h 768136"/>
                    <a:gd name="connsiteX0" fmla="*/ 6457 w 455570"/>
                    <a:gd name="connsiteY0" fmla="*/ 0 h 768136"/>
                    <a:gd name="connsiteX1" fmla="*/ 174839 w 455570"/>
                    <a:gd name="connsiteY1" fmla="*/ 39889 h 768136"/>
                    <a:gd name="connsiteX2" fmla="*/ 315923 w 455570"/>
                    <a:gd name="connsiteY2" fmla="*/ 12594 h 768136"/>
                    <a:gd name="connsiteX3" fmla="*/ 423574 w 455570"/>
                    <a:gd name="connsiteY3" fmla="*/ 23717 h 768136"/>
                    <a:gd name="connsiteX4" fmla="*/ 451830 w 455570"/>
                    <a:gd name="connsiteY4" fmla="*/ 140126 h 768136"/>
                    <a:gd name="connsiteX5" fmla="*/ 353704 w 455570"/>
                    <a:gd name="connsiteY5" fmla="*/ 292207 h 768136"/>
                    <a:gd name="connsiteX6" fmla="*/ 149013 w 455570"/>
                    <a:gd name="connsiteY6" fmla="*/ 568112 h 768136"/>
                    <a:gd name="connsiteX7" fmla="*/ 0 w 455570"/>
                    <a:gd name="connsiteY7" fmla="*/ 768136 h 768136"/>
                    <a:gd name="connsiteX0" fmla="*/ 6457 w 453796"/>
                    <a:gd name="connsiteY0" fmla="*/ 0 h 768136"/>
                    <a:gd name="connsiteX1" fmla="*/ 174839 w 453796"/>
                    <a:gd name="connsiteY1" fmla="*/ 39889 h 768136"/>
                    <a:gd name="connsiteX2" fmla="*/ 315923 w 453796"/>
                    <a:gd name="connsiteY2" fmla="*/ 12594 h 768136"/>
                    <a:gd name="connsiteX3" fmla="*/ 411300 w 453796"/>
                    <a:gd name="connsiteY3" fmla="*/ 23717 h 768136"/>
                    <a:gd name="connsiteX4" fmla="*/ 451830 w 453796"/>
                    <a:gd name="connsiteY4" fmla="*/ 140126 h 768136"/>
                    <a:gd name="connsiteX5" fmla="*/ 353704 w 453796"/>
                    <a:gd name="connsiteY5" fmla="*/ 292207 h 768136"/>
                    <a:gd name="connsiteX6" fmla="*/ 149013 w 453796"/>
                    <a:gd name="connsiteY6" fmla="*/ 568112 h 768136"/>
                    <a:gd name="connsiteX7" fmla="*/ 0 w 453796"/>
                    <a:gd name="connsiteY7" fmla="*/ 768136 h 768136"/>
                    <a:gd name="connsiteX0" fmla="*/ 6457 w 445114"/>
                    <a:gd name="connsiteY0" fmla="*/ 0 h 768136"/>
                    <a:gd name="connsiteX1" fmla="*/ 174839 w 445114"/>
                    <a:gd name="connsiteY1" fmla="*/ 39889 h 768136"/>
                    <a:gd name="connsiteX2" fmla="*/ 315923 w 445114"/>
                    <a:gd name="connsiteY2" fmla="*/ 12594 h 768136"/>
                    <a:gd name="connsiteX3" fmla="*/ 411300 w 445114"/>
                    <a:gd name="connsiteY3" fmla="*/ 23717 h 768136"/>
                    <a:gd name="connsiteX4" fmla="*/ 442625 w 445114"/>
                    <a:gd name="connsiteY4" fmla="*/ 137058 h 768136"/>
                    <a:gd name="connsiteX5" fmla="*/ 353704 w 445114"/>
                    <a:gd name="connsiteY5" fmla="*/ 292207 h 768136"/>
                    <a:gd name="connsiteX6" fmla="*/ 149013 w 445114"/>
                    <a:gd name="connsiteY6" fmla="*/ 568112 h 768136"/>
                    <a:gd name="connsiteX7" fmla="*/ 0 w 445114"/>
                    <a:gd name="connsiteY7" fmla="*/ 768136 h 768136"/>
                    <a:gd name="connsiteX0" fmla="*/ 6457 w 445114"/>
                    <a:gd name="connsiteY0" fmla="*/ 0 h 768136"/>
                    <a:gd name="connsiteX1" fmla="*/ 174839 w 445114"/>
                    <a:gd name="connsiteY1" fmla="*/ 39889 h 768136"/>
                    <a:gd name="connsiteX2" fmla="*/ 315923 w 445114"/>
                    <a:gd name="connsiteY2" fmla="*/ 12594 h 768136"/>
                    <a:gd name="connsiteX3" fmla="*/ 411300 w 445114"/>
                    <a:gd name="connsiteY3" fmla="*/ 23717 h 768136"/>
                    <a:gd name="connsiteX4" fmla="*/ 442625 w 445114"/>
                    <a:gd name="connsiteY4" fmla="*/ 137058 h 768136"/>
                    <a:gd name="connsiteX5" fmla="*/ 353704 w 445114"/>
                    <a:gd name="connsiteY5" fmla="*/ 292207 h 768136"/>
                    <a:gd name="connsiteX6" fmla="*/ 139807 w 445114"/>
                    <a:gd name="connsiteY6" fmla="*/ 565044 h 768136"/>
                    <a:gd name="connsiteX7" fmla="*/ 0 w 445114"/>
                    <a:gd name="connsiteY7" fmla="*/ 768136 h 768136"/>
                    <a:gd name="connsiteX0" fmla="*/ 15662 w 454319"/>
                    <a:gd name="connsiteY0" fmla="*/ 0 h 765067"/>
                    <a:gd name="connsiteX1" fmla="*/ 184044 w 454319"/>
                    <a:gd name="connsiteY1" fmla="*/ 39889 h 765067"/>
                    <a:gd name="connsiteX2" fmla="*/ 325128 w 454319"/>
                    <a:gd name="connsiteY2" fmla="*/ 12594 h 765067"/>
                    <a:gd name="connsiteX3" fmla="*/ 420505 w 454319"/>
                    <a:gd name="connsiteY3" fmla="*/ 23717 h 765067"/>
                    <a:gd name="connsiteX4" fmla="*/ 451830 w 454319"/>
                    <a:gd name="connsiteY4" fmla="*/ 137058 h 765067"/>
                    <a:gd name="connsiteX5" fmla="*/ 362909 w 454319"/>
                    <a:gd name="connsiteY5" fmla="*/ 292207 h 765067"/>
                    <a:gd name="connsiteX6" fmla="*/ 149012 w 454319"/>
                    <a:gd name="connsiteY6" fmla="*/ 565044 h 765067"/>
                    <a:gd name="connsiteX7" fmla="*/ 0 w 454319"/>
                    <a:gd name="connsiteY7" fmla="*/ 765067 h 765067"/>
                    <a:gd name="connsiteX0" fmla="*/ 24716 w 454319"/>
                    <a:gd name="connsiteY0" fmla="*/ 0 h 778648"/>
                    <a:gd name="connsiteX1" fmla="*/ 184044 w 454319"/>
                    <a:gd name="connsiteY1" fmla="*/ 53470 h 778648"/>
                    <a:gd name="connsiteX2" fmla="*/ 325128 w 454319"/>
                    <a:gd name="connsiteY2" fmla="*/ 26175 h 778648"/>
                    <a:gd name="connsiteX3" fmla="*/ 420505 w 454319"/>
                    <a:gd name="connsiteY3" fmla="*/ 37298 h 778648"/>
                    <a:gd name="connsiteX4" fmla="*/ 451830 w 454319"/>
                    <a:gd name="connsiteY4" fmla="*/ 150639 h 778648"/>
                    <a:gd name="connsiteX5" fmla="*/ 362909 w 454319"/>
                    <a:gd name="connsiteY5" fmla="*/ 305788 h 778648"/>
                    <a:gd name="connsiteX6" fmla="*/ 149012 w 454319"/>
                    <a:gd name="connsiteY6" fmla="*/ 578625 h 778648"/>
                    <a:gd name="connsiteX7" fmla="*/ 0 w 454319"/>
                    <a:gd name="connsiteY7" fmla="*/ 778648 h 778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4319" h="778648">
                      <a:moveTo>
                        <a:pt x="24716" y="0"/>
                      </a:moveTo>
                      <a:lnTo>
                        <a:pt x="184044" y="53470"/>
                      </a:lnTo>
                      <a:cubicBezTo>
                        <a:pt x="245850" y="51478"/>
                        <a:pt x="285718" y="28870"/>
                        <a:pt x="325128" y="26175"/>
                      </a:cubicBezTo>
                      <a:cubicBezTo>
                        <a:pt x="364538" y="23480"/>
                        <a:pt x="399388" y="16554"/>
                        <a:pt x="420505" y="37298"/>
                      </a:cubicBezTo>
                      <a:cubicBezTo>
                        <a:pt x="441622" y="58042"/>
                        <a:pt x="461429" y="105891"/>
                        <a:pt x="451830" y="150639"/>
                      </a:cubicBezTo>
                      <a:cubicBezTo>
                        <a:pt x="442231" y="195387"/>
                        <a:pt x="427187" y="240594"/>
                        <a:pt x="362909" y="305788"/>
                      </a:cubicBezTo>
                      <a:lnTo>
                        <a:pt x="149012" y="578625"/>
                      </a:lnTo>
                      <a:lnTo>
                        <a:pt x="0" y="778648"/>
                      </a:ln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Down Arrow 9"/>
                <p:cNvSpPr/>
                <p:nvPr/>
              </p:nvSpPr>
              <p:spPr>
                <a:xfrm rot="2160095">
                  <a:off x="5802345" y="4703065"/>
                  <a:ext cx="45719" cy="266605"/>
                </a:xfrm>
                <a:prstGeom prst="downArrow">
                  <a:avLst>
                    <a:gd name="adj1" fmla="val 100000"/>
                    <a:gd name="adj2" fmla="val 48125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Down Arrow 37"/>
                <p:cNvSpPr/>
                <p:nvPr/>
              </p:nvSpPr>
              <p:spPr>
                <a:xfrm rot="2160095">
                  <a:off x="5615939" y="4956349"/>
                  <a:ext cx="45719" cy="266605"/>
                </a:xfrm>
                <a:prstGeom prst="downArrow">
                  <a:avLst>
                    <a:gd name="adj1" fmla="val 100000"/>
                    <a:gd name="adj2" fmla="val 48125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Freeform 19"/>
              <p:cNvSpPr/>
              <p:nvPr/>
            </p:nvSpPr>
            <p:spPr>
              <a:xfrm>
                <a:off x="1039962" y="1241250"/>
                <a:ext cx="868984" cy="378001"/>
              </a:xfrm>
              <a:custGeom>
                <a:avLst/>
                <a:gdLst>
                  <a:gd name="connsiteX0" fmla="*/ 0 w 667909"/>
                  <a:gd name="connsiteY0" fmla="*/ 71561 h 341906"/>
                  <a:gd name="connsiteX1" fmla="*/ 87464 w 667909"/>
                  <a:gd name="connsiteY1" fmla="*/ 198782 h 341906"/>
                  <a:gd name="connsiteX2" fmla="*/ 87464 w 667909"/>
                  <a:gd name="connsiteY2" fmla="*/ 326003 h 341906"/>
                  <a:gd name="connsiteX3" fmla="*/ 477078 w 667909"/>
                  <a:gd name="connsiteY3" fmla="*/ 341906 h 341906"/>
                  <a:gd name="connsiteX4" fmla="*/ 516835 w 667909"/>
                  <a:gd name="connsiteY4" fmla="*/ 135172 h 341906"/>
                  <a:gd name="connsiteX5" fmla="*/ 612250 w 667909"/>
                  <a:gd name="connsiteY5" fmla="*/ 159026 h 341906"/>
                  <a:gd name="connsiteX6" fmla="*/ 667909 w 667909"/>
                  <a:gd name="connsiteY6" fmla="*/ 0 h 341906"/>
                  <a:gd name="connsiteX7" fmla="*/ 0 w 667909"/>
                  <a:gd name="connsiteY7" fmla="*/ 71561 h 341906"/>
                  <a:gd name="connsiteX0" fmla="*/ 0 w 667909"/>
                  <a:gd name="connsiteY0" fmla="*/ 71561 h 341906"/>
                  <a:gd name="connsiteX1" fmla="*/ 63610 w 667909"/>
                  <a:gd name="connsiteY1" fmla="*/ 198782 h 341906"/>
                  <a:gd name="connsiteX2" fmla="*/ 87464 w 667909"/>
                  <a:gd name="connsiteY2" fmla="*/ 326003 h 341906"/>
                  <a:gd name="connsiteX3" fmla="*/ 477078 w 667909"/>
                  <a:gd name="connsiteY3" fmla="*/ 341906 h 341906"/>
                  <a:gd name="connsiteX4" fmla="*/ 516835 w 667909"/>
                  <a:gd name="connsiteY4" fmla="*/ 135172 h 341906"/>
                  <a:gd name="connsiteX5" fmla="*/ 612250 w 667909"/>
                  <a:gd name="connsiteY5" fmla="*/ 159026 h 341906"/>
                  <a:gd name="connsiteX6" fmla="*/ 667909 w 667909"/>
                  <a:gd name="connsiteY6" fmla="*/ 0 h 341906"/>
                  <a:gd name="connsiteX7" fmla="*/ 0 w 667909"/>
                  <a:gd name="connsiteY7" fmla="*/ 71561 h 341906"/>
                  <a:gd name="connsiteX0" fmla="*/ 0 w 667909"/>
                  <a:gd name="connsiteY0" fmla="*/ 73856 h 344201"/>
                  <a:gd name="connsiteX1" fmla="*/ 63610 w 667909"/>
                  <a:gd name="connsiteY1" fmla="*/ 201077 h 344201"/>
                  <a:gd name="connsiteX2" fmla="*/ 87464 w 667909"/>
                  <a:gd name="connsiteY2" fmla="*/ 328298 h 344201"/>
                  <a:gd name="connsiteX3" fmla="*/ 477078 w 667909"/>
                  <a:gd name="connsiteY3" fmla="*/ 344201 h 344201"/>
                  <a:gd name="connsiteX4" fmla="*/ 516835 w 667909"/>
                  <a:gd name="connsiteY4" fmla="*/ 137467 h 344201"/>
                  <a:gd name="connsiteX5" fmla="*/ 612250 w 667909"/>
                  <a:gd name="connsiteY5" fmla="*/ 161321 h 344201"/>
                  <a:gd name="connsiteX6" fmla="*/ 667909 w 667909"/>
                  <a:gd name="connsiteY6" fmla="*/ 2295 h 344201"/>
                  <a:gd name="connsiteX7" fmla="*/ 310101 w 667909"/>
                  <a:gd name="connsiteY7" fmla="*/ 2295 h 344201"/>
                  <a:gd name="connsiteX8" fmla="*/ 0 w 667909"/>
                  <a:gd name="connsiteY8" fmla="*/ 73856 h 344201"/>
                  <a:gd name="connsiteX0" fmla="*/ 0 w 712294"/>
                  <a:gd name="connsiteY0" fmla="*/ 73856 h 344201"/>
                  <a:gd name="connsiteX1" fmla="*/ 63610 w 712294"/>
                  <a:gd name="connsiteY1" fmla="*/ 201077 h 344201"/>
                  <a:gd name="connsiteX2" fmla="*/ 87464 w 712294"/>
                  <a:gd name="connsiteY2" fmla="*/ 328298 h 344201"/>
                  <a:gd name="connsiteX3" fmla="*/ 477078 w 712294"/>
                  <a:gd name="connsiteY3" fmla="*/ 344201 h 344201"/>
                  <a:gd name="connsiteX4" fmla="*/ 516835 w 712294"/>
                  <a:gd name="connsiteY4" fmla="*/ 137467 h 344201"/>
                  <a:gd name="connsiteX5" fmla="*/ 612250 w 712294"/>
                  <a:gd name="connsiteY5" fmla="*/ 161321 h 344201"/>
                  <a:gd name="connsiteX6" fmla="*/ 712294 w 712294"/>
                  <a:gd name="connsiteY6" fmla="*/ 2295 h 344201"/>
                  <a:gd name="connsiteX7" fmla="*/ 310101 w 712294"/>
                  <a:gd name="connsiteY7" fmla="*/ 2295 h 344201"/>
                  <a:gd name="connsiteX8" fmla="*/ 0 w 712294"/>
                  <a:gd name="connsiteY8" fmla="*/ 73856 h 344201"/>
                  <a:gd name="connsiteX0" fmla="*/ 0 w 734486"/>
                  <a:gd name="connsiteY0" fmla="*/ 73856 h 344201"/>
                  <a:gd name="connsiteX1" fmla="*/ 63610 w 734486"/>
                  <a:gd name="connsiteY1" fmla="*/ 201077 h 344201"/>
                  <a:gd name="connsiteX2" fmla="*/ 87464 w 734486"/>
                  <a:gd name="connsiteY2" fmla="*/ 328298 h 344201"/>
                  <a:gd name="connsiteX3" fmla="*/ 477078 w 734486"/>
                  <a:gd name="connsiteY3" fmla="*/ 344201 h 344201"/>
                  <a:gd name="connsiteX4" fmla="*/ 516835 w 734486"/>
                  <a:gd name="connsiteY4" fmla="*/ 137467 h 344201"/>
                  <a:gd name="connsiteX5" fmla="*/ 612250 w 734486"/>
                  <a:gd name="connsiteY5" fmla="*/ 161321 h 344201"/>
                  <a:gd name="connsiteX6" fmla="*/ 734486 w 734486"/>
                  <a:gd name="connsiteY6" fmla="*/ 2295 h 344201"/>
                  <a:gd name="connsiteX7" fmla="*/ 310101 w 734486"/>
                  <a:gd name="connsiteY7" fmla="*/ 2295 h 344201"/>
                  <a:gd name="connsiteX8" fmla="*/ 0 w 734486"/>
                  <a:gd name="connsiteY8" fmla="*/ 73856 h 344201"/>
                  <a:gd name="connsiteX0" fmla="*/ 0 w 734486"/>
                  <a:gd name="connsiteY0" fmla="*/ 73856 h 344201"/>
                  <a:gd name="connsiteX1" fmla="*/ 34020 w 734486"/>
                  <a:gd name="connsiteY1" fmla="*/ 215461 h 344201"/>
                  <a:gd name="connsiteX2" fmla="*/ 87464 w 734486"/>
                  <a:gd name="connsiteY2" fmla="*/ 328298 h 344201"/>
                  <a:gd name="connsiteX3" fmla="*/ 477078 w 734486"/>
                  <a:gd name="connsiteY3" fmla="*/ 344201 h 344201"/>
                  <a:gd name="connsiteX4" fmla="*/ 516835 w 734486"/>
                  <a:gd name="connsiteY4" fmla="*/ 137467 h 344201"/>
                  <a:gd name="connsiteX5" fmla="*/ 612250 w 734486"/>
                  <a:gd name="connsiteY5" fmla="*/ 161321 h 344201"/>
                  <a:gd name="connsiteX6" fmla="*/ 734486 w 734486"/>
                  <a:gd name="connsiteY6" fmla="*/ 2295 h 344201"/>
                  <a:gd name="connsiteX7" fmla="*/ 310101 w 734486"/>
                  <a:gd name="connsiteY7" fmla="*/ 2295 h 344201"/>
                  <a:gd name="connsiteX8" fmla="*/ 0 w 734486"/>
                  <a:gd name="connsiteY8" fmla="*/ 73856 h 344201"/>
                  <a:gd name="connsiteX0" fmla="*/ 0 w 734486"/>
                  <a:gd name="connsiteY0" fmla="*/ 71561 h 341906"/>
                  <a:gd name="connsiteX1" fmla="*/ 34020 w 734486"/>
                  <a:gd name="connsiteY1" fmla="*/ 213166 h 341906"/>
                  <a:gd name="connsiteX2" fmla="*/ 87464 w 734486"/>
                  <a:gd name="connsiteY2" fmla="*/ 326003 h 341906"/>
                  <a:gd name="connsiteX3" fmla="*/ 477078 w 734486"/>
                  <a:gd name="connsiteY3" fmla="*/ 341906 h 341906"/>
                  <a:gd name="connsiteX4" fmla="*/ 516835 w 734486"/>
                  <a:gd name="connsiteY4" fmla="*/ 135172 h 341906"/>
                  <a:gd name="connsiteX5" fmla="*/ 612250 w 734486"/>
                  <a:gd name="connsiteY5" fmla="*/ 159026 h 341906"/>
                  <a:gd name="connsiteX6" fmla="*/ 734486 w 734486"/>
                  <a:gd name="connsiteY6" fmla="*/ 0 h 341906"/>
                  <a:gd name="connsiteX7" fmla="*/ 332294 w 734486"/>
                  <a:gd name="connsiteY7" fmla="*/ 7192 h 341906"/>
                  <a:gd name="connsiteX8" fmla="*/ 0 w 734486"/>
                  <a:gd name="connsiteY8" fmla="*/ 71561 h 341906"/>
                  <a:gd name="connsiteX0" fmla="*/ 0 w 734486"/>
                  <a:gd name="connsiteY0" fmla="*/ 71561 h 341906"/>
                  <a:gd name="connsiteX1" fmla="*/ 34020 w 734486"/>
                  <a:gd name="connsiteY1" fmla="*/ 213166 h 341906"/>
                  <a:gd name="connsiteX2" fmla="*/ 87464 w 734486"/>
                  <a:gd name="connsiteY2" fmla="*/ 326003 h 341906"/>
                  <a:gd name="connsiteX3" fmla="*/ 477078 w 734486"/>
                  <a:gd name="connsiteY3" fmla="*/ 341906 h 341906"/>
                  <a:gd name="connsiteX4" fmla="*/ 516835 w 734486"/>
                  <a:gd name="connsiteY4" fmla="*/ 135172 h 341906"/>
                  <a:gd name="connsiteX5" fmla="*/ 612250 w 734486"/>
                  <a:gd name="connsiteY5" fmla="*/ 159026 h 341906"/>
                  <a:gd name="connsiteX6" fmla="*/ 734486 w 734486"/>
                  <a:gd name="connsiteY6" fmla="*/ 0 h 341906"/>
                  <a:gd name="connsiteX7" fmla="*/ 332294 w 734486"/>
                  <a:gd name="connsiteY7" fmla="*/ 7192 h 341906"/>
                  <a:gd name="connsiteX8" fmla="*/ 0 w 734486"/>
                  <a:gd name="connsiteY8" fmla="*/ 71561 h 341906"/>
                  <a:gd name="connsiteX0" fmla="*/ 0 w 734486"/>
                  <a:gd name="connsiteY0" fmla="*/ 71561 h 341906"/>
                  <a:gd name="connsiteX1" fmla="*/ 34020 w 734486"/>
                  <a:gd name="connsiteY1" fmla="*/ 213166 h 341906"/>
                  <a:gd name="connsiteX2" fmla="*/ 28285 w 734486"/>
                  <a:gd name="connsiteY2" fmla="*/ 326003 h 341906"/>
                  <a:gd name="connsiteX3" fmla="*/ 477078 w 734486"/>
                  <a:gd name="connsiteY3" fmla="*/ 341906 h 341906"/>
                  <a:gd name="connsiteX4" fmla="*/ 516835 w 734486"/>
                  <a:gd name="connsiteY4" fmla="*/ 135172 h 341906"/>
                  <a:gd name="connsiteX5" fmla="*/ 612250 w 734486"/>
                  <a:gd name="connsiteY5" fmla="*/ 159026 h 341906"/>
                  <a:gd name="connsiteX6" fmla="*/ 734486 w 734486"/>
                  <a:gd name="connsiteY6" fmla="*/ 0 h 341906"/>
                  <a:gd name="connsiteX7" fmla="*/ 332294 w 734486"/>
                  <a:gd name="connsiteY7" fmla="*/ 7192 h 341906"/>
                  <a:gd name="connsiteX8" fmla="*/ 0 w 734486"/>
                  <a:gd name="connsiteY8" fmla="*/ 71561 h 341906"/>
                  <a:gd name="connsiteX0" fmla="*/ 25160 w 759646"/>
                  <a:gd name="connsiteY0" fmla="*/ 71561 h 341906"/>
                  <a:gd name="connsiteX1" fmla="*/ 0 w 759646"/>
                  <a:gd name="connsiteY1" fmla="*/ 220358 h 341906"/>
                  <a:gd name="connsiteX2" fmla="*/ 53445 w 759646"/>
                  <a:gd name="connsiteY2" fmla="*/ 326003 h 341906"/>
                  <a:gd name="connsiteX3" fmla="*/ 502238 w 759646"/>
                  <a:gd name="connsiteY3" fmla="*/ 341906 h 341906"/>
                  <a:gd name="connsiteX4" fmla="*/ 541995 w 759646"/>
                  <a:gd name="connsiteY4" fmla="*/ 135172 h 341906"/>
                  <a:gd name="connsiteX5" fmla="*/ 637410 w 759646"/>
                  <a:gd name="connsiteY5" fmla="*/ 159026 h 341906"/>
                  <a:gd name="connsiteX6" fmla="*/ 759646 w 759646"/>
                  <a:gd name="connsiteY6" fmla="*/ 0 h 341906"/>
                  <a:gd name="connsiteX7" fmla="*/ 357454 w 759646"/>
                  <a:gd name="connsiteY7" fmla="*/ 7192 h 341906"/>
                  <a:gd name="connsiteX8" fmla="*/ 25160 w 759646"/>
                  <a:gd name="connsiteY8" fmla="*/ 71561 h 341906"/>
                  <a:gd name="connsiteX0" fmla="*/ 0 w 808461"/>
                  <a:gd name="connsiteY0" fmla="*/ 93137 h 341906"/>
                  <a:gd name="connsiteX1" fmla="*/ 48815 w 808461"/>
                  <a:gd name="connsiteY1" fmla="*/ 220358 h 341906"/>
                  <a:gd name="connsiteX2" fmla="*/ 102260 w 808461"/>
                  <a:gd name="connsiteY2" fmla="*/ 326003 h 341906"/>
                  <a:gd name="connsiteX3" fmla="*/ 551053 w 808461"/>
                  <a:gd name="connsiteY3" fmla="*/ 341906 h 341906"/>
                  <a:gd name="connsiteX4" fmla="*/ 590810 w 808461"/>
                  <a:gd name="connsiteY4" fmla="*/ 135172 h 341906"/>
                  <a:gd name="connsiteX5" fmla="*/ 686225 w 808461"/>
                  <a:gd name="connsiteY5" fmla="*/ 159026 h 341906"/>
                  <a:gd name="connsiteX6" fmla="*/ 808461 w 808461"/>
                  <a:gd name="connsiteY6" fmla="*/ 0 h 341906"/>
                  <a:gd name="connsiteX7" fmla="*/ 406269 w 808461"/>
                  <a:gd name="connsiteY7" fmla="*/ 7192 h 341906"/>
                  <a:gd name="connsiteX8" fmla="*/ 0 w 808461"/>
                  <a:gd name="connsiteY8" fmla="*/ 93137 h 341906"/>
                  <a:gd name="connsiteX0" fmla="*/ 0 w 808461"/>
                  <a:gd name="connsiteY0" fmla="*/ 93137 h 341906"/>
                  <a:gd name="connsiteX1" fmla="*/ 48815 w 808461"/>
                  <a:gd name="connsiteY1" fmla="*/ 220358 h 341906"/>
                  <a:gd name="connsiteX2" fmla="*/ 131849 w 808461"/>
                  <a:gd name="connsiteY2" fmla="*/ 326003 h 341906"/>
                  <a:gd name="connsiteX3" fmla="*/ 551053 w 808461"/>
                  <a:gd name="connsiteY3" fmla="*/ 341906 h 341906"/>
                  <a:gd name="connsiteX4" fmla="*/ 590810 w 808461"/>
                  <a:gd name="connsiteY4" fmla="*/ 135172 h 341906"/>
                  <a:gd name="connsiteX5" fmla="*/ 686225 w 808461"/>
                  <a:gd name="connsiteY5" fmla="*/ 159026 h 341906"/>
                  <a:gd name="connsiteX6" fmla="*/ 808461 w 808461"/>
                  <a:gd name="connsiteY6" fmla="*/ 0 h 341906"/>
                  <a:gd name="connsiteX7" fmla="*/ 406269 w 808461"/>
                  <a:gd name="connsiteY7" fmla="*/ 7192 h 341906"/>
                  <a:gd name="connsiteX8" fmla="*/ 0 w 808461"/>
                  <a:gd name="connsiteY8" fmla="*/ 93137 h 34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8461" h="341906">
                    <a:moveTo>
                      <a:pt x="0" y="93137"/>
                    </a:moveTo>
                    <a:lnTo>
                      <a:pt x="48815" y="220358"/>
                    </a:lnTo>
                    <a:cubicBezTo>
                      <a:pt x="66630" y="257970"/>
                      <a:pt x="62251" y="302775"/>
                      <a:pt x="131849" y="326003"/>
                    </a:cubicBezTo>
                    <a:lnTo>
                      <a:pt x="551053" y="341906"/>
                    </a:lnTo>
                    <a:lnTo>
                      <a:pt x="590810" y="135172"/>
                    </a:lnTo>
                    <a:lnTo>
                      <a:pt x="686225" y="159026"/>
                    </a:lnTo>
                    <a:lnTo>
                      <a:pt x="808461" y="0"/>
                    </a:lnTo>
                    <a:cubicBezTo>
                      <a:pt x="689192" y="7951"/>
                      <a:pt x="525538" y="-759"/>
                      <a:pt x="406269" y="7192"/>
                    </a:cubicBezTo>
                    <a:lnTo>
                      <a:pt x="0" y="93137"/>
                    </a:lnTo>
                    <a:close/>
                  </a:path>
                </a:pathLst>
              </a:cu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620000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59963" y="1612755"/>
                <a:ext cx="1753539" cy="535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GM Boxwood Plant</a:t>
                </a:r>
                <a:endParaRPr lang="en-US" sz="12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1461951" y="1567471"/>
                <a:ext cx="457200" cy="212651"/>
              </a:xfrm>
              <a:custGeom>
                <a:avLst/>
                <a:gdLst>
                  <a:gd name="connsiteX0" fmla="*/ 0 w 552893"/>
                  <a:gd name="connsiteY0" fmla="*/ 265814 h 265814"/>
                  <a:gd name="connsiteX1" fmla="*/ 287079 w 552893"/>
                  <a:gd name="connsiteY1" fmla="*/ 0 h 265814"/>
                  <a:gd name="connsiteX2" fmla="*/ 552893 w 552893"/>
                  <a:gd name="connsiteY2" fmla="*/ 10633 h 265814"/>
                  <a:gd name="connsiteX0" fmla="*/ 0 w 563526"/>
                  <a:gd name="connsiteY0" fmla="*/ 0 h 223284"/>
                  <a:gd name="connsiteX1" fmla="*/ 297712 w 563526"/>
                  <a:gd name="connsiteY1" fmla="*/ 212651 h 223284"/>
                  <a:gd name="connsiteX2" fmla="*/ 563526 w 563526"/>
                  <a:gd name="connsiteY2" fmla="*/ 223284 h 223284"/>
                  <a:gd name="connsiteX0" fmla="*/ 0 w 563526"/>
                  <a:gd name="connsiteY0" fmla="*/ 0 h 223284"/>
                  <a:gd name="connsiteX1" fmla="*/ 212651 w 563526"/>
                  <a:gd name="connsiteY1" fmla="*/ 212651 h 223284"/>
                  <a:gd name="connsiteX2" fmla="*/ 563526 w 563526"/>
                  <a:gd name="connsiteY2" fmla="*/ 223284 h 223284"/>
                  <a:gd name="connsiteX0" fmla="*/ 0 w 457200"/>
                  <a:gd name="connsiteY0" fmla="*/ 0 h 212651"/>
                  <a:gd name="connsiteX1" fmla="*/ 212651 w 457200"/>
                  <a:gd name="connsiteY1" fmla="*/ 212651 h 212651"/>
                  <a:gd name="connsiteX2" fmla="*/ 457200 w 457200"/>
                  <a:gd name="connsiteY2" fmla="*/ 202019 h 212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200" h="212651">
                    <a:moveTo>
                      <a:pt x="0" y="0"/>
                    </a:moveTo>
                    <a:lnTo>
                      <a:pt x="212651" y="212651"/>
                    </a:lnTo>
                    <a:lnTo>
                      <a:pt x="457200" y="202019"/>
                    </a:lnTo>
                  </a:path>
                </a:pathLst>
              </a:custGeom>
              <a:noFill/>
              <a:ln w="22225">
                <a:solidFill>
                  <a:srgbClr val="FFFF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625700" y="1152940"/>
                <a:ext cx="1743789" cy="290504"/>
              </a:xfrm>
              <a:custGeom>
                <a:avLst/>
                <a:gdLst>
                  <a:gd name="connsiteX0" fmla="*/ 1359673 w 1359673"/>
                  <a:gd name="connsiteY0" fmla="*/ 0 h 174929"/>
                  <a:gd name="connsiteX1" fmla="*/ 850789 w 1359673"/>
                  <a:gd name="connsiteY1" fmla="*/ 63611 h 174929"/>
                  <a:gd name="connsiteX2" fmla="*/ 278295 w 1359673"/>
                  <a:gd name="connsiteY2" fmla="*/ 103367 h 174929"/>
                  <a:gd name="connsiteX3" fmla="*/ 0 w 1359673"/>
                  <a:gd name="connsiteY3" fmla="*/ 174929 h 174929"/>
                  <a:gd name="connsiteX0" fmla="*/ 1743789 w 1743789"/>
                  <a:gd name="connsiteY0" fmla="*/ 0 h 290504"/>
                  <a:gd name="connsiteX1" fmla="*/ 1234905 w 1743789"/>
                  <a:gd name="connsiteY1" fmla="*/ 63611 h 290504"/>
                  <a:gd name="connsiteX2" fmla="*/ 662411 w 1743789"/>
                  <a:gd name="connsiteY2" fmla="*/ 103367 h 290504"/>
                  <a:gd name="connsiteX3" fmla="*/ 0 w 1743789"/>
                  <a:gd name="connsiteY3" fmla="*/ 290504 h 290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789" h="290504">
                    <a:moveTo>
                      <a:pt x="1743789" y="0"/>
                    </a:moveTo>
                    <a:lnTo>
                      <a:pt x="1234905" y="63611"/>
                    </a:lnTo>
                    <a:lnTo>
                      <a:pt x="662411" y="103367"/>
                    </a:lnTo>
                    <a:lnTo>
                      <a:pt x="0" y="290504"/>
                    </a:lnTo>
                  </a:path>
                </a:pathLst>
              </a:custGeom>
              <a:noFill/>
              <a:ln w="22225">
                <a:solidFill>
                  <a:srgbClr val="FF99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628862" y="1339307"/>
                <a:ext cx="343325" cy="27194"/>
              </a:xfrm>
              <a:custGeom>
                <a:avLst/>
                <a:gdLst>
                  <a:gd name="connsiteX0" fmla="*/ 343325 w 343325"/>
                  <a:gd name="connsiteY0" fmla="*/ 0 h 27194"/>
                  <a:gd name="connsiteX1" fmla="*/ 78183 w 343325"/>
                  <a:gd name="connsiteY1" fmla="*/ 23795 h 27194"/>
                  <a:gd name="connsiteX2" fmla="*/ 16997 w 343325"/>
                  <a:gd name="connsiteY2" fmla="*/ 27194 h 27194"/>
                  <a:gd name="connsiteX3" fmla="*/ 0 w 343325"/>
                  <a:gd name="connsiteY3" fmla="*/ 13597 h 2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325" h="27194">
                    <a:moveTo>
                      <a:pt x="343325" y="0"/>
                    </a:moveTo>
                    <a:lnTo>
                      <a:pt x="78183" y="23795"/>
                    </a:lnTo>
                    <a:lnTo>
                      <a:pt x="16997" y="27194"/>
                    </a:lnTo>
                    <a:lnTo>
                      <a:pt x="0" y="13597"/>
                    </a:lnTo>
                  </a:path>
                </a:pathLst>
              </a:custGeom>
              <a:noFill/>
              <a:ln w="22225">
                <a:solidFill>
                  <a:srgbClr val="FF99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3053301" y="1137037"/>
              <a:ext cx="874643" cy="882594"/>
            </a:xfrm>
            <a:custGeom>
              <a:avLst/>
              <a:gdLst>
                <a:gd name="connsiteX0" fmla="*/ 0 w 906449"/>
                <a:gd name="connsiteY0" fmla="*/ 874643 h 874643"/>
                <a:gd name="connsiteX1" fmla="*/ 270344 w 906449"/>
                <a:gd name="connsiteY1" fmla="*/ 715617 h 874643"/>
                <a:gd name="connsiteX2" fmla="*/ 413468 w 906449"/>
                <a:gd name="connsiteY2" fmla="*/ 604299 h 874643"/>
                <a:gd name="connsiteX3" fmla="*/ 723569 w 906449"/>
                <a:gd name="connsiteY3" fmla="*/ 230588 h 874643"/>
                <a:gd name="connsiteX4" fmla="*/ 906449 w 906449"/>
                <a:gd name="connsiteY4" fmla="*/ 0 h 874643"/>
                <a:gd name="connsiteX0" fmla="*/ 0 w 906449"/>
                <a:gd name="connsiteY0" fmla="*/ 874643 h 874643"/>
                <a:gd name="connsiteX1" fmla="*/ 270344 w 906449"/>
                <a:gd name="connsiteY1" fmla="*/ 715617 h 874643"/>
                <a:gd name="connsiteX2" fmla="*/ 413468 w 906449"/>
                <a:gd name="connsiteY2" fmla="*/ 604299 h 874643"/>
                <a:gd name="connsiteX3" fmla="*/ 763325 w 906449"/>
                <a:gd name="connsiteY3" fmla="*/ 238539 h 874643"/>
                <a:gd name="connsiteX4" fmla="*/ 906449 w 906449"/>
                <a:gd name="connsiteY4" fmla="*/ 0 h 874643"/>
                <a:gd name="connsiteX0" fmla="*/ 0 w 874643"/>
                <a:gd name="connsiteY0" fmla="*/ 882594 h 882594"/>
                <a:gd name="connsiteX1" fmla="*/ 270344 w 874643"/>
                <a:gd name="connsiteY1" fmla="*/ 723568 h 882594"/>
                <a:gd name="connsiteX2" fmla="*/ 413468 w 874643"/>
                <a:gd name="connsiteY2" fmla="*/ 612250 h 882594"/>
                <a:gd name="connsiteX3" fmla="*/ 763325 w 874643"/>
                <a:gd name="connsiteY3" fmla="*/ 246490 h 882594"/>
                <a:gd name="connsiteX4" fmla="*/ 874643 w 874643"/>
                <a:gd name="connsiteY4" fmla="*/ 0 h 882594"/>
                <a:gd name="connsiteX0" fmla="*/ 0 w 874643"/>
                <a:gd name="connsiteY0" fmla="*/ 882594 h 882594"/>
                <a:gd name="connsiteX1" fmla="*/ 270344 w 874643"/>
                <a:gd name="connsiteY1" fmla="*/ 723568 h 882594"/>
                <a:gd name="connsiteX2" fmla="*/ 413468 w 874643"/>
                <a:gd name="connsiteY2" fmla="*/ 612250 h 882594"/>
                <a:gd name="connsiteX3" fmla="*/ 731520 w 874643"/>
                <a:gd name="connsiteY3" fmla="*/ 230587 h 882594"/>
                <a:gd name="connsiteX4" fmla="*/ 874643 w 874643"/>
                <a:gd name="connsiteY4" fmla="*/ 0 h 88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643" h="882594">
                  <a:moveTo>
                    <a:pt x="0" y="882594"/>
                  </a:moveTo>
                  <a:lnTo>
                    <a:pt x="270344" y="723568"/>
                  </a:lnTo>
                  <a:lnTo>
                    <a:pt x="413468" y="612250"/>
                  </a:lnTo>
                  <a:lnTo>
                    <a:pt x="731520" y="230587"/>
                  </a:lnTo>
                  <a:lnTo>
                    <a:pt x="874643" y="0"/>
                  </a:lnTo>
                </a:path>
              </a:pathLst>
            </a:custGeom>
            <a:noFill/>
            <a:ln w="22225"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291840" y="1152939"/>
              <a:ext cx="341906" cy="461176"/>
            </a:xfrm>
            <a:custGeom>
              <a:avLst/>
              <a:gdLst>
                <a:gd name="connsiteX0" fmla="*/ 278296 w 278296"/>
                <a:gd name="connsiteY0" fmla="*/ 413468 h 461176"/>
                <a:gd name="connsiteX1" fmla="*/ 151075 w 278296"/>
                <a:gd name="connsiteY1" fmla="*/ 461176 h 461176"/>
                <a:gd name="connsiteX2" fmla="*/ 23854 w 278296"/>
                <a:gd name="connsiteY2" fmla="*/ 405517 h 461176"/>
                <a:gd name="connsiteX3" fmla="*/ 31805 w 278296"/>
                <a:gd name="connsiteY3" fmla="*/ 310101 h 461176"/>
                <a:gd name="connsiteX4" fmla="*/ 63610 w 278296"/>
                <a:gd name="connsiteY4" fmla="*/ 127221 h 461176"/>
                <a:gd name="connsiteX5" fmla="*/ 0 w 278296"/>
                <a:gd name="connsiteY5" fmla="*/ 0 h 461176"/>
                <a:gd name="connsiteX0" fmla="*/ 341906 w 341906"/>
                <a:gd name="connsiteY0" fmla="*/ 381662 h 461176"/>
                <a:gd name="connsiteX1" fmla="*/ 151075 w 341906"/>
                <a:gd name="connsiteY1" fmla="*/ 461176 h 461176"/>
                <a:gd name="connsiteX2" fmla="*/ 23854 w 341906"/>
                <a:gd name="connsiteY2" fmla="*/ 405517 h 461176"/>
                <a:gd name="connsiteX3" fmla="*/ 31805 w 341906"/>
                <a:gd name="connsiteY3" fmla="*/ 310101 h 461176"/>
                <a:gd name="connsiteX4" fmla="*/ 63610 w 341906"/>
                <a:gd name="connsiteY4" fmla="*/ 127221 h 461176"/>
                <a:gd name="connsiteX5" fmla="*/ 0 w 341906"/>
                <a:gd name="connsiteY5" fmla="*/ 0 h 46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906" h="461176">
                  <a:moveTo>
                    <a:pt x="341906" y="381662"/>
                  </a:moveTo>
                  <a:lnTo>
                    <a:pt x="151075" y="461176"/>
                  </a:lnTo>
                  <a:lnTo>
                    <a:pt x="23854" y="405517"/>
                  </a:lnTo>
                  <a:lnTo>
                    <a:pt x="31805" y="310101"/>
                  </a:lnTo>
                  <a:lnTo>
                    <a:pt x="63610" y="127221"/>
                  </a:lnTo>
                  <a:lnTo>
                    <a:pt x="0" y="0"/>
                  </a:lnTo>
                </a:path>
              </a:pathLst>
            </a:custGeom>
            <a:noFill/>
            <a:ln w="22225" cmpd="sng"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6373571" y="1076444"/>
            <a:ext cx="2513727" cy="49739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Another finding from the DSPC Strategic Master Plan is that the GM Boxwood site can play a very tactical role in both railroad and warehousing capability to all future options.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9592" y="6513651"/>
            <a:ext cx="1515158" cy="1846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©2016 Paul F. Richardson Associates, Inc.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28239" y="2645846"/>
            <a:ext cx="1031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DSPC Port of Wilmington</a:t>
            </a:r>
            <a:endParaRPr lang="en-US" sz="12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24964" y="4731821"/>
            <a:ext cx="1031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RiverEdge</a:t>
            </a:r>
            <a:endParaRPr lang="en-US" sz="1200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Container Terminal Project</a:t>
            </a:r>
            <a:endParaRPr lang="en-US" sz="12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126690" y="2533766"/>
            <a:ext cx="323356" cy="183400"/>
          </a:xfrm>
          <a:custGeom>
            <a:avLst/>
            <a:gdLst>
              <a:gd name="connsiteX0" fmla="*/ 0 w 552893"/>
              <a:gd name="connsiteY0" fmla="*/ 265814 h 265814"/>
              <a:gd name="connsiteX1" fmla="*/ 287079 w 552893"/>
              <a:gd name="connsiteY1" fmla="*/ 0 h 265814"/>
              <a:gd name="connsiteX2" fmla="*/ 552893 w 552893"/>
              <a:gd name="connsiteY2" fmla="*/ 10633 h 265814"/>
              <a:gd name="connsiteX0" fmla="*/ 0 w 563526"/>
              <a:gd name="connsiteY0" fmla="*/ 0 h 223284"/>
              <a:gd name="connsiteX1" fmla="*/ 297712 w 563526"/>
              <a:gd name="connsiteY1" fmla="*/ 212651 h 223284"/>
              <a:gd name="connsiteX2" fmla="*/ 563526 w 563526"/>
              <a:gd name="connsiteY2" fmla="*/ 223284 h 223284"/>
              <a:gd name="connsiteX0" fmla="*/ 0 w 563526"/>
              <a:gd name="connsiteY0" fmla="*/ 0 h 223284"/>
              <a:gd name="connsiteX1" fmla="*/ 212651 w 563526"/>
              <a:gd name="connsiteY1" fmla="*/ 212651 h 223284"/>
              <a:gd name="connsiteX2" fmla="*/ 563526 w 563526"/>
              <a:gd name="connsiteY2" fmla="*/ 223284 h 223284"/>
              <a:gd name="connsiteX0" fmla="*/ 0 w 457200"/>
              <a:gd name="connsiteY0" fmla="*/ 0 h 212651"/>
              <a:gd name="connsiteX1" fmla="*/ 212651 w 457200"/>
              <a:gd name="connsiteY1" fmla="*/ 212651 h 212651"/>
              <a:gd name="connsiteX2" fmla="*/ 457200 w 457200"/>
              <a:gd name="connsiteY2" fmla="*/ 202019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212651">
                <a:moveTo>
                  <a:pt x="0" y="0"/>
                </a:moveTo>
                <a:lnTo>
                  <a:pt x="212651" y="212651"/>
                </a:lnTo>
                <a:lnTo>
                  <a:pt x="457200" y="202019"/>
                </a:lnTo>
              </a:path>
            </a:pathLst>
          </a:custGeom>
          <a:noFill/>
          <a:ln w="22225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339290" y="5061066"/>
            <a:ext cx="323356" cy="183400"/>
          </a:xfrm>
          <a:custGeom>
            <a:avLst/>
            <a:gdLst>
              <a:gd name="connsiteX0" fmla="*/ 0 w 552893"/>
              <a:gd name="connsiteY0" fmla="*/ 265814 h 265814"/>
              <a:gd name="connsiteX1" fmla="*/ 287079 w 552893"/>
              <a:gd name="connsiteY1" fmla="*/ 0 h 265814"/>
              <a:gd name="connsiteX2" fmla="*/ 552893 w 552893"/>
              <a:gd name="connsiteY2" fmla="*/ 10633 h 265814"/>
              <a:gd name="connsiteX0" fmla="*/ 0 w 563526"/>
              <a:gd name="connsiteY0" fmla="*/ 0 h 223284"/>
              <a:gd name="connsiteX1" fmla="*/ 297712 w 563526"/>
              <a:gd name="connsiteY1" fmla="*/ 212651 h 223284"/>
              <a:gd name="connsiteX2" fmla="*/ 563526 w 563526"/>
              <a:gd name="connsiteY2" fmla="*/ 223284 h 223284"/>
              <a:gd name="connsiteX0" fmla="*/ 0 w 563526"/>
              <a:gd name="connsiteY0" fmla="*/ 0 h 223284"/>
              <a:gd name="connsiteX1" fmla="*/ 212651 w 563526"/>
              <a:gd name="connsiteY1" fmla="*/ 212651 h 223284"/>
              <a:gd name="connsiteX2" fmla="*/ 563526 w 563526"/>
              <a:gd name="connsiteY2" fmla="*/ 223284 h 223284"/>
              <a:gd name="connsiteX0" fmla="*/ 0 w 457200"/>
              <a:gd name="connsiteY0" fmla="*/ 0 h 212651"/>
              <a:gd name="connsiteX1" fmla="*/ 212651 w 457200"/>
              <a:gd name="connsiteY1" fmla="*/ 212651 h 212651"/>
              <a:gd name="connsiteX2" fmla="*/ 457200 w 457200"/>
              <a:gd name="connsiteY2" fmla="*/ 202019 h 21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212651">
                <a:moveTo>
                  <a:pt x="0" y="0"/>
                </a:moveTo>
                <a:lnTo>
                  <a:pt x="212651" y="212651"/>
                </a:lnTo>
                <a:lnTo>
                  <a:pt x="457200" y="202019"/>
                </a:lnTo>
              </a:path>
            </a:pathLst>
          </a:custGeom>
          <a:noFill/>
          <a:ln w="22225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9592" y="6513651"/>
            <a:ext cx="1515158" cy="1846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©2016 Paul F. Richardson Associates, Inc.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3" name="Isosceles Triangle 2"/>
          <p:cNvSpPr/>
          <p:nvPr/>
        </p:nvSpPr>
        <p:spPr>
          <a:xfrm rot="10800000">
            <a:off x="2647664" y="1282890"/>
            <a:ext cx="3712191" cy="4790364"/>
          </a:xfrm>
          <a:prstGeom prst="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841239" y="2620370"/>
            <a:ext cx="28660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67777" y="2622642"/>
            <a:ext cx="2673472" cy="1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9431" y="1306233"/>
            <a:ext cx="2229120" cy="2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93974" y="1316999"/>
            <a:ext cx="2313298" cy="75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9431" y="1405717"/>
            <a:ext cx="2242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Start </a:t>
            </a:r>
            <a:r>
              <a:rPr lang="en-US" sz="1400" b="1" dirty="0" err="1" smtClean="0"/>
              <a:t>RiverEdge</a:t>
            </a:r>
            <a:r>
              <a:rPr lang="en-US" sz="1400" b="1" dirty="0" smtClean="0"/>
              <a:t> Assessment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48497" y="1407989"/>
            <a:ext cx="2700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Start DSPC Strategic Master Plan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9253" y="2295098"/>
            <a:ext cx="2448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Provide Professional Findings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36872" y="2229134"/>
            <a:ext cx="2856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DSPC Strategic Master Plan Findings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95870" y="1860641"/>
            <a:ext cx="2467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Engage Investors/Stakeholders</a:t>
            </a:r>
            <a:endParaRPr lang="en-US" sz="14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70" y="1405717"/>
            <a:ext cx="2298657" cy="1446378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2" name="Straight Connector 21"/>
          <p:cNvCxnSpPr/>
          <p:nvPr/>
        </p:nvCxnSpPr>
        <p:spPr>
          <a:xfrm flipV="1">
            <a:off x="495870" y="4721506"/>
            <a:ext cx="3475629" cy="2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48269" y="2750017"/>
            <a:ext cx="2614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Maintain Investors/Stakeholders</a:t>
            </a:r>
          </a:p>
          <a:p>
            <a:pPr algn="ctr"/>
            <a:r>
              <a:rPr lang="en-US" sz="1400" b="1" dirty="0" smtClean="0"/>
              <a:t>Discussions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36753" y="3966946"/>
            <a:ext cx="36424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Provide further due diligence and assessments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For </a:t>
            </a:r>
            <a:r>
              <a:rPr lang="en-US" sz="1400" b="1" dirty="0" err="1" smtClean="0">
                <a:solidFill>
                  <a:srgbClr val="C00000"/>
                </a:solidFill>
              </a:rPr>
              <a:t>RiverEdge</a:t>
            </a:r>
            <a:r>
              <a:rPr lang="en-US" sz="1400" b="1" dirty="0" smtClean="0">
                <a:solidFill>
                  <a:srgbClr val="C00000"/>
                </a:solidFill>
              </a:rPr>
              <a:t> Container Terminal Project 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t</a:t>
            </a:r>
            <a:r>
              <a:rPr lang="en-US" sz="1400" b="1" dirty="0" smtClean="0">
                <a:solidFill>
                  <a:srgbClr val="C00000"/>
                </a:solidFill>
              </a:rPr>
              <a:t>o Investors/Stakeholders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88554" y="2736376"/>
            <a:ext cx="23719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Engage in Discussions with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Investors/Stakeholders for all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p</a:t>
            </a:r>
            <a:r>
              <a:rPr lang="en-US" sz="1400" b="1" dirty="0" smtClean="0">
                <a:solidFill>
                  <a:srgbClr val="C00000"/>
                </a:solidFill>
              </a:rPr>
              <a:t>roject options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83721" y="3953302"/>
            <a:ext cx="2802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Review </a:t>
            </a:r>
            <a:r>
              <a:rPr lang="en-US" sz="1400" b="1" dirty="0">
                <a:solidFill>
                  <a:srgbClr val="C00000"/>
                </a:solidFill>
              </a:rPr>
              <a:t>s</a:t>
            </a:r>
            <a:r>
              <a:rPr lang="en-US" sz="1400" b="1" dirty="0" smtClean="0">
                <a:solidFill>
                  <a:srgbClr val="C00000"/>
                </a:solidFill>
              </a:rPr>
              <a:t>trategic </a:t>
            </a:r>
            <a:r>
              <a:rPr lang="en-US" sz="1400" b="1" dirty="0">
                <a:solidFill>
                  <a:srgbClr val="C00000"/>
                </a:solidFill>
              </a:rPr>
              <a:t>o</a:t>
            </a:r>
            <a:r>
              <a:rPr lang="en-US" sz="1400" b="1" dirty="0" smtClean="0">
                <a:solidFill>
                  <a:srgbClr val="C00000"/>
                </a:solidFill>
              </a:rPr>
              <a:t>ptions relative to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DSPC Strategic Master Plan and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I</a:t>
            </a:r>
            <a:r>
              <a:rPr lang="en-US" sz="1400" b="1" dirty="0" smtClean="0">
                <a:solidFill>
                  <a:srgbClr val="C00000"/>
                </a:solidFill>
              </a:rPr>
              <a:t>nvestors/Stakeholders</a:t>
            </a:r>
            <a:endParaRPr lang="en-US" sz="1400" b="1" dirty="0">
              <a:solidFill>
                <a:srgbClr val="C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056506" y="4726584"/>
            <a:ext cx="3650766" cy="1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30332" y="4788090"/>
            <a:ext cx="33230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Start formal Stakeholder Alignment and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begin relevant permitting process on WHS</a:t>
            </a: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62494" y="6032319"/>
            <a:ext cx="3687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Engage in “Negotiations” regarding Transaction</a:t>
            </a: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1169" y="5020102"/>
            <a:ext cx="36424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Provide further due diligence and assessments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For </a:t>
            </a:r>
            <a:r>
              <a:rPr lang="en-US" sz="1400" b="1" dirty="0" err="1" smtClean="0">
                <a:solidFill>
                  <a:srgbClr val="C00000"/>
                </a:solidFill>
              </a:rPr>
              <a:t>RiverEdge</a:t>
            </a:r>
            <a:r>
              <a:rPr lang="en-US" sz="1400" b="1" dirty="0" smtClean="0">
                <a:solidFill>
                  <a:srgbClr val="C00000"/>
                </a:solidFill>
              </a:rPr>
              <a:t> Container Terminal Project 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t</a:t>
            </a:r>
            <a:r>
              <a:rPr lang="en-US" sz="1400" b="1" dirty="0" smtClean="0">
                <a:solidFill>
                  <a:srgbClr val="C00000"/>
                </a:solidFill>
              </a:rPr>
              <a:t>o Investors/Stakeholders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4994430" y="124392"/>
            <a:ext cx="4245106" cy="832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The road ahead to </a:t>
            </a:r>
            <a:r>
              <a:rPr lang="en-US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RiverEdge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.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77531" y="5540996"/>
            <a:ext cx="452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Create platform within State of Delaware which embraces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Public/Private Partnership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2008" y="968990"/>
            <a:ext cx="2648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RIVEREDGE PROPONENTS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730633" y="957614"/>
            <a:ext cx="216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STATE OF DELAWARE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404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23" grpId="0"/>
      <p:bldP spid="24" grpId="0"/>
      <p:bldP spid="27" grpId="0"/>
      <p:bldP spid="30" grpId="0"/>
      <p:bldP spid="32" grpId="0"/>
      <p:bldP spid="33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831851" y="879594"/>
            <a:ext cx="7864474" cy="996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C1221"/>
              </a:buClr>
              <a:buSzPct val="80000"/>
              <a:buFont typeface="Wingdings" charset="2"/>
              <a:buChar char="Ø"/>
              <a:defRPr sz="2400" kern="1200">
                <a:solidFill>
                  <a:srgbClr val="AC122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An assessment as to “Full Stakeholder” alignment becomes the primary issue for the private investor, with the required regulatory and permitting process “front and center”.  </a:t>
            </a:r>
            <a:r>
              <a:rPr lang="en-U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“Speed-to-Market” determination is essential.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8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592" y="6513651"/>
            <a:ext cx="1515158" cy="1846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©2016 Paul F. Richardson Associates, Inc.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33425" y="2314575"/>
            <a:ext cx="7734300" cy="360045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18" y="1863000"/>
            <a:ext cx="828675" cy="828675"/>
          </a:xfrm>
          <a:prstGeom prst="rect">
            <a:avLst/>
          </a:prstGeom>
        </p:spPr>
      </p:pic>
      <p:sp>
        <p:nvSpPr>
          <p:cNvPr id="4" name="AutoShape 2" descr="Image result for diamond state port corporation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22" y="5612835"/>
            <a:ext cx="1182504" cy="494060"/>
          </a:xfrm>
          <a:prstGeom prst="rect">
            <a:avLst/>
          </a:prstGeom>
        </p:spPr>
      </p:pic>
      <p:pic>
        <p:nvPicPr>
          <p:cNvPr id="1030" name="Picture 6" descr="https://pbs.twimg.com/profile_images/3683102866/72e7293b5848dc455fafda149bd77076_400x400.jpe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2" y="3619862"/>
            <a:ext cx="818426" cy="8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73" y="2243274"/>
            <a:ext cx="787727" cy="787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98" y="2272313"/>
            <a:ext cx="908685" cy="729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4" y="4658792"/>
            <a:ext cx="814967" cy="8092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26" y="2849434"/>
            <a:ext cx="958499" cy="481733"/>
          </a:xfrm>
          <a:prstGeom prst="rect">
            <a:avLst/>
          </a:prstGeom>
        </p:spPr>
      </p:pic>
      <p:sp>
        <p:nvSpPr>
          <p:cNvPr id="17" name="AutoShape 10" descr="data:image/png;base64,iVBORw0KGgoAAAANSUhEUgAAAbgAAAByCAMAAAAWEDTnAAAAgVBMVEX///8WFhYAAAATExMQEBANDQ3n5+dDQ0PMzMyoqKjt7e26uroyMjJpaWmTk5MFBQXAwMB8fHyYmJhISEgjIyP29vbx8fHh4eEoKCjW1tZ7e3uvr69gYGCLi4ugoKDDw8M6OjpYWFgcHBza2tpTU1NxcXEuLi6FhYVNTU02NjZfX1+5Rx/eAAAX0ElEQVR4nO0d54KyulKTgBQVFRERe9f3f8CbMgkBaQq4e7678+N8Z1VCksn0kl6vHjgI938TGIiBZ7zOCo16N0T/xfR/tqjJO8hgUb4pbtXwKCrazlM0cWP7drscDs/D/rHfPx7n5+G5uo1jd2KdKl78BjTbgtaBrGez8W31HPQZ+kjyBUZTMVmCxr3e2Wv0FrQt35Sq4ckw+0RoueOR/zj2PYTg6FHAHNj/wadGfz5Yb1wrDBojbmA02oLWYbg6sWkFThjfDku6VEF6HF29CeobJKbfzpuxCfIoPflOJcHNtF+b1mw9mHO0EIqm0gcxJgZD7Xz/nLqNyC/8XQTHKAutwmRPNme6JQR7x1jMFs0t+u+u6azLSc6uGB6jk9o/e7TM5+zlIzD0kf1oFn2KvPFvQxxHnb6t4eQyRwMhUxbobrJ/L01nTeZlvOpewYUMX/wusA9pfv4eYEKxtxzFn+Au2P8Up6Q8A+WDRwgahKlpWrDNAbCo5gpVGcmZlZxSkP+NzrXxRAhd8apI1SkG60cIDjP8XP3R2I4nkUJREIY7155Nnw+G0rhk1lWsrNYUioev4kJ4Tsk+osTWkj5Ot8PfvYm4208gDs83llnGqoIgcsen4u/bYBPFJBdU6WveqGdeUDO9NjskOrxFdYv9xwy6Eew35jvTzECllVUHyLJItETVnDI+tm79IuP2xhb8DKdkjB2PXOdDvDmPVuQysgvGr+RCxzvq4LxjdK+/I5cC/eA7MLJLGWYRtMTejUH+y2twoY4UOjQsEQ9piO0fhe129wHm3JbOe4H+81NciII3/JQL/TcgaufIG/vcU9PYRmwA6PztvfwuhO1gLlfKOdef0ddgShVO1P86nK5tYM545JBcKyrrx0Dm7YUPfiVYxzYwl0dy61bts/en5NZY/Xb8NdhsZlarmNs1dzbR8318GXdBfjY8SY37Sgi+p/jj1a5tFtCC2yuP5OIfdrrjl0jfK3xtjmRgW2H1fN6ENuIapJ8dtSowUBswEVAVocs+tq9eecMo8htAEDKWh/Gutn1ZCw4tYC5ryy3aOMyYhUq9B4eriH7XZuw1EFcZ5m0VeOzpOLjY7WVdLJbNqSPrPmmDARPvObZMcyHAMc1wN3vimlSCH5Xr/m6yCVbxt8H0o8hhDlikucmV0eJa4ELYy1PDTod6I5NB1aqDr3JK5PWX/mjmTqzoZH7kocwDFzWmOcPXJ1MZQq0BBc7rmp40VBkj+E6yCcMZmo9sN+rEC2cdG5++lJRrgQvheaP9RpOqNXeebIIZa9xPbast+soDp3FMNeWxrMnPSsfz82daj+LwsWq3gtb03tz3M6T5G7d7/01z5qaR3KkN1aTAENvUGruaU0bIIB0Byzzzp25rkqwcHk0VFCPR41rhQmiVt/BgyYSG5/E8WWHe5Rh4eF5p787mw65gsLZP30Eag1F7JNcSF0KDzSQ0F+ktcDbT2+2yXq/vvu/TTVr2j0dP8y0JlFYTXG/hdAYdYKcEmlteRKoT0btprQXA5AS53ke3sb0Lg5wzTDfJPJ1OlmXtJq4bjzeb22g0Og8G5387kJqCRQs5lkBy9cRQPYBUc8S8DqOxPWnXafRPwKw5yS3FSMNOQqhYYpAiMN59UYj8dgjuLUm5jpNNuKaNjONwvZl8XDHgWF+D2LZ39J8meZQVcDo2Viy5x3L6DZcE5k7b/mNkfxQvmXYegdOBDKZdIq4F/YST3BdDqJjQXXna76si36pC9ZDhjztFGofGJgEjucalW28C9tBy8ybqJl9hCpTWznH7AdQcaF4OjdzvcMo0EGS8l9XV3GitAoo17+J+TYNqfBIpyVUiv4tNw+j6RrGH05KhWQhUfxp9D2sMGmex4qrDjI9tmnkJGG+kUraSZ1MIVO7eZ52LtQwEw3JvVbXXv8rbZQx65072DaNL3VWOOgyhErRcRT9gZJan63nNsyXRuBe2EHHPHbpGSh4D8728o3fAQMuvExtAGSPD/bqZA8VDeBHLi+tm59Cm1hI745QeepQVAHcLgV+8LMNv7BYx7mLrOsJcZdybQTfJJlSPHLWbrPwmmP1CRsbk/71hS5sxf4nbbgWxBNKv4QOLunGPGKOfdoAX2gS4HzJPZCNiQWCQnvadEF0dZmm6XUD37pFqKCpV9dbs20b5s8ZZKlzBrd8B6sjy/ygS9wqDfD4mEuYakZxubJ0uuH3UlbYH+echzI0TYE9wg2cD8YRSDOV0O7bQmib9gtrG3D8JuXUs0kxqoFh6z8yLAnfN5PrniMpCOjE3D8yO4WcjvHl5WooLfe6izWVku9mdaWWe0YZdTPYVQq6y+0pDwMfh9CetglenJUbyLEUfiyZUcByDKN6MRMtDjkPPqO58WLBvy4o4yhjhboEFeA8/p2Iu9llJpkmP1YentrxMNHDMcBLPNqvLaOT7jyUWOSYGeScyW0lxy057CrDI7uMy+UnTwMy2IdTqcT6tl/Buu5CCaTrOYhHkJdxJCBgWT9FuexudH8u+V1uHKWqXI6HThBiCvOvN+um2AZM0Q0y1yfs0+gMpGIZxfDz2h8NzOp2Ox2M7jieWZZ1YGVzOti/MkxWvST1dVtiaxdBdtzyM0HHzft/FDiCdr5dyvTcrDuCSgBie5706jlDReQ3reRjRqnRNi2NHgQEDoWlnLq/ocLy8cyRSgQKU6gTZVdsg7BXOph5/LmwJJ6Cb7itUGg+23XFIlzIphPw3uu1pSghZppjYqaOQFn5tvCHBqaWjoPJj38WBozzyOenQejN5LxpsoOt6Zp1q2YnBWq0zy4I+VSyrNsEonEwtA8zYl7dlb79PFUZ41K1kU1WizNAw5uc6bwsG8iGUMSpP/W9H1GqZ/exShRJoPS2PoP60a4UkFbvGlC2PaxDdYi6O6KuW3RXJ9Qt6OdUsaCzvybxuOwg333YejThl3R0YXWvEiy2B7teCs7CjFDeMBvHriXLrFTaQa+lhDFjzrjYbhX4jdJrjfSToUPlmaIidI/O7ybLrc83a38SuKJlw3dhe3ev6oVM3h/wjkFudj9Ct3LUHDDGJfybQ5S1QvCDHQ9LQqxs9wIVW4H8XrHyfEUbzcYljTZo9uSe5M5L7GGpmef2noFCXIGhZ2ANf3RyA8uiyhRrWdoH0/8G8hRJXD0Gk4G4T2UPDO+R+/Zbf7wtIrkpCv4zahct4O+maN5cbMNT23+fptdLmLdiRd2on8LzzFs1eRfuukPdkaBG4/F3e3C4rqSpdPQbDXfb4KBFXwILekHLILMhAag0IrlCRO+kBRfdtXaeL8IdQXfvE55BNLADEvGSKSFjULtM39r2o5bSgLFTmd7XfU4AgNOi2VKBeE9usKLMgWly8JbWbrTFm221/yEqNsvVkEwMtL502WOvVrSvCR50lhisidMoS68ip2UiK50B3eoVEdVpeu9YLUwvszjMU6trKkNhPIdiN1LVuZUHlmlTk8Zs3gm4K4/jMKyusFo2blWlA9ZLVN1K5atcVQV5JNF5qRRllLfwX9ZRFYLZJsKFlqFEZ116yCZVsh+/kSwfn2hmn6Hhe+ywtRJvntcxWqXUmyFIylZIars/BqOOibKmnAGWRw81XOilQOL2hz2EjezNwhfSo09VGI4hbm2nLYsboWoNrtXM1o4GOo85t7gSaieWKEFcdhVVntu6wVU8ZuzW7zk5ayGgMVB+ZfYvYGFDJ0mS25ckAvd4VJVc65INx1bVV53Zs7aJGjIxnvQD0eD9oDNNPbulrAFGjOe/HFcPH++tcg6PaVPVRP5OvYm6ubVwgTXU7/FbW2h+UQaDKVsp+ZW2fokrgs8ZfmHeFP7d18cIfvAXmxL6Ju8plqQfntwWowkS1HKVwHW1/tFD+D3rB4rSL7fFmujoc9o9lXnKzQOt1eD9cppuxHVvOX5fR3wRBsFgsTDM8TdztbLZZTaer24yC605YoQgrE/npKf7BH/zBH/zBH/zBH/zBH/zBH/zBb4Egmti2PWnH9Rmysdxu8lGC027C4PQLmr51CsHZ9/2HMfD9gQy3OuwmLPq3TOdz4lFfeWgeW7UjScIvxuTh+/eLzDJx934WzvDVZHpVYw3HKmNwTSfgX9OFzreBf736e/VZzCaJ9/6+KJ7vxOu+5ky6Zy5ccNzpQHgQsT9OPIJw40jyu1B8YJr5V5NEPXPH2gFq7SNO8ETycPqB3sKauLFex+RG6ZeJn6VGq4iQ8UAcwfQ/3hxIYMLDXAhuAjIvGGkhQgN5kC+2GHh63xkekPME8v2XQBniGXLBdqlnDxAkCy0X/AGSSlB1rqyHi6dKRm/8N9hAo3xSZRPVYyr0l2ST/NQa0XVAEJxdYzOAcSMkkneTgQbik/CSmyCMViEcDDV2wJ9AiG394eUhll83e/VRPibay/jjgT6aV5YRI7ZDrVRukcg2gz21j6+FgxtYcY6vm1fM5pSj86waa5CNNGII/otws8iZkiBu1iBwX+LiLuZheAWJ9PHLRNnwMmJ2GqHM154hEmNEHrBW4BjyH5JlkFtXjZElMsC0ZE1RW2mwk27il4dYpP214zM9OwwzYXLUZJanaExF5hW8XuskBJOHLAaOxuAmt5pRVTL3ZMXZWV56eVF/nn8Ye97LWBD9F/mR6dyYlb6j0VWMieYF1aZbOVFWCe4ZatZhBqvJq4nBKAQSjrQ8BtEGBW3y06fw3BFY0LJpZ8lMcxIeKC2HeaUhHuuHp+UkybxqMVpVQxq9Iwt5cK5toeQPmepJkHGcG6rgnQ/q8xVjCE7IrxgFQS94nTEckhbhdKz5HMt9NvZs98S5S5WHBqJiURyS2IMC0kEB59/B4JTDPy+30Xkp58PPhQ1v40zfU8tgcxVdRrTLfiUmLX4xlGfIHCAPicjMKuSox8dkJoBJNlOoxFcigj7zVOjhgTd5pkTTV40UMQgKcZ9nVeJ5KvFTHDuR78VJR/JRtHTpnp5kSx4ydGR7AnyNXXfi2nIC/DGxicjWOvtGamtRn1UYh7FMXGTTdWH39Jnp52clnsXoWdSl7gGIHUrKOcAHbP2SDBC6WaEZyYQ23FcboKVrmfxd9LvphcLa9+dizc/VesQ+sV7YesglAy/TNgUDwwOpk9FHLHmSyd5/rlbnuSeP7KIXpLafMxzY12OFbpIqxBUJayIzlgkrWDBWLAxODj6e1IpljhuIffZTgQZ5zaFcHZy0ROpIRFqKK6ay5G9qfHMPBxYVponATA0ld4I9kPouudoUHUAPlKeVtXUFakk4ZRaT5lygRemQQJHb7BNsYaLqy0jJataYlg8xhCGgqpIxw1RDIFHXbGclaC44KZZMhqZsTcxSPWUpTEK1pigj5Jca+ynZEEocm4pk0/0MgIck/WBkNitF3EKoAel8uYf8zDLEEfWOxc0UZD+s4xq06GA7G1PgeQDQJTvBhWzngsJeCGhJ1FlBHYlOZ2dEjngCk4StPxPcg16X0Z/c9Fk4J8wgXXXA1VI/ey5yQTJf+eREaVkjxSh1DIiKHkKJXPAHvBSnyIR+xoxoAsEEUcpYhwJEQ2v7ABwLLYArpi+VF8VLeGlKrQMNSsrEVMK4h5aUH023bmKAw6n27okYk+LZgS+1eivB7HCi0z0ziIyzRAUkycSHKM96YXMwBJw7UHqMYdALgBDk9m/kNSu4ogMUDGmc5ZP0XD2kbIRSaL1x+mIpVPK7nD/Zz2az23Q0BCT4PWUmoJmC8UIKYd04EUcbY50rJiD4j/FcSbIflWQ+OZrWJu+KPR62AlNiQdhLTOzFAD6SjEAz/N0MgQm0aLgQxG3ct3J1K0OedLBg8HCsls6YlUAP7lusp+XJFuTODSf4vbQ7WLccOBcVHZgd0OZApjJdF7Qsz5SSQBcsIC3YFgMmCCSjibk82eYqjSbJh5EPGlpRbCCsDsrMoZQ+bXHC3hJZrV3e9S+nRAN7aM+OLRxwvYmrCefP7wWCRHBCIoBJJR0mGUQu+lJ9VZAcyZsUGApmagj1KRGPz9TvkX2Fc0fFBry/IukzlmqEVLSQG0vZqGSQmf09m2RKHYKdOvLVAh/SgPJaSBbXOTdIRXrYI5hFym0C40shwK2GYsivUOPJylK4agJyp47kLsv3nGWG2YHIUxMv6C+IDbZNL+11UUH5HNkziSgoH3uhVNfpToFGXpGjN5KyVF6WYNwPUjaawCkf2u9BNlABkDd/QTKvDhUqtoWmgfsa54bJ0qXdcixOUAmepmQj5R6gxR7lFdyz9b8yfNhJTA3wW/Z8x1muLZTz5PQWtEzjBP1ishtcrubUFIiDILaKVSPD5MkDNPJHOacEQcy4vyQTLDKtkUKN3hZQEslFtRcRxC8LBfnBBYeKlkc4D0zglBrnBsJkz+RxSnXQE9uxvJuVfZdv1DBIOV4Op4QKb8opQdnS9KisdQCc8qBeLkVumlEKKTlDme/4iYAZcG9uyvgGPsR+JPuuHEGXfukwloaJxHi23S2TReNX7iaxZUl1CPEMwQtUJAmlWnBYj7UlFrDayrnr6kfCdSOhn851VQwUI0qOC2lpVrRIpc+Errud3S73o1oLnSnozbqNKD+S+heeK71H+Cm1lnpAksoXJ7ksS44Uq4MP2NLB17NSS7+cFHrw8Uqt8iVKpBmcXWxYmh8EjkV5IZG0Ohh6051R2USnankSomT7rQTlbDVHYEdmgeHvviDOHCqC2+ZwSuAYw2Sbi1ttBly/u01lM5og3Ej20Tdzzt9iCQQXSO/MUI2clWg9nPHFbbLmA7A7dnucaHtD5pn5SYPUWQSBs5WooSJXnFh+SoRxKCHV3zsHoHpYCMKU/zrxZmiLMK9g/YTqIMJ3YNBy+t9mHUIMgLw05DzFMWQvAk6ZIqhLInsCKfGLyjNllEU7plDsx94n1aLk4XWirUj6kXgZg5qkCA70JiXng8StBLBJSFLzoGggvMFEuvOkyjdJ+abT9/pUFezDeRMnWS+d5W8BxKlVnB5gitnSAaysRIk4tj5h5mT4mvSdEUkU58TUACXI06MYQBTiSMmZkWt+OxnpJ0/6cqlPdorjG3uJDKllJnaX9Gk4oP7lRArk32AsJRQRgJRkO7HOes/yhhgkVqWvedFTyl5VKG6lnxBHi0HyQyDZrjd0zV6wu0CpLP+5UodgowSrZP414ZbDRtp3INUtgmanwLQ2SNsw5RBN4O6mmI4iufz2tsqFLHrRLiwb2H4qxCQCp6YNAhBxvU12bUDzTWyv5awSzUBamEo5H2eVTo2eQC57lxWFy4r9MzKTYEMKcYw5RXyaQDeOZklgXFVymfIQanouf4sp5aiB+vMjLIqIk5OoQxx2yYqVGZgG2TYJI+PI6vbE77mkeI0xoi1wYkCUPI0FHnNlfyBvvnywqcLwPt8R+a2BWCmi9J8NBfX6njxRMjKFdY3OzBBYcMj4vyQm2a7II6LX5chIqRJ8ie2f4axaF8CMnMlZcMq/moQAgTsmiqYMPmLU51ItuCt1iINU01zllssa/hYxMmPRjeR4ybHkkTVIO52VYpnL+xcPT42d1KERBCp8Yv5i+SVRl/vssiF5LxVgz0RAAAsYK54dnLMO5tRCVnJvlOATCgn/209ZQTuNbipCcTN+/ZGa1QLJYmf50Spl1LJiSeiYe+JXMuliQzwXUTTwQV5dpHH6/knKGAdCwLsvlzB59x3/zFDKnvwNyXe9Wl62fBeza6vl3h4yBjBBy63SPrZE+xZ76JxyWfBjiF8iBXf1A0hzYPTkvN5KxDQQ8HFIbQbuh6FqnQNxPzgESaIED5qVwV7MSqH3IrdQvSX2DRaxxdxv6y1VXTKgXImcO88a8owTbHHeBT7R2uApBdQOZR7gtbyJ4PKCOMYp+b+JzXwWaUlF/VqigW52M7b30FuIbfpJEhH9cjnWlZxoxNmksKUPaa2A66seIur3okxYo4it+IBNa4JeIeiFQnarnlQzeBUzMNWjYpaJiM9dpDblU7qiWRU5R8m2m+547T/25/XY1aI0TuYKP/H3iT5nRvx/c9U/c7e9HPaP83NqaymVeVcDwnhaVKKq/jqy19JRO/dXcSb904nXQrT0j/74xbZ1JtvbZXWbxbusTuC4k8kuitRogUjZ1BqCROIDNq3T5AUsMYT4PwGhFVn0b9eRj4b6ywRUENz/AJ5gvmiMdWjhAAAAAElFTkSuQmCC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1277938" y="-784225"/>
            <a:ext cx="62769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4" b="23482"/>
          <a:stretch/>
        </p:blipFill>
        <p:spPr>
          <a:xfrm>
            <a:off x="5431368" y="5503525"/>
            <a:ext cx="1057275" cy="571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0" y="5154256"/>
            <a:ext cx="787359" cy="7873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b="8907"/>
          <a:stretch/>
        </p:blipFill>
        <p:spPr>
          <a:xfrm>
            <a:off x="6681275" y="5154256"/>
            <a:ext cx="908685" cy="75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63" y="2673497"/>
            <a:ext cx="711211" cy="8491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0" y="1965201"/>
            <a:ext cx="973300" cy="8031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40" y="2030717"/>
            <a:ext cx="868091" cy="6721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r="12555"/>
          <a:stretch/>
        </p:blipFill>
        <p:spPr>
          <a:xfrm>
            <a:off x="8020049" y="3513022"/>
            <a:ext cx="895351" cy="7679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316" y="5422239"/>
            <a:ext cx="1052750" cy="7027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830" y="4462939"/>
            <a:ext cx="727890" cy="7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10533</TotalTime>
  <Words>1038</Words>
  <Application>Microsoft Office PowerPoint</Application>
  <PresentationFormat>On-screen Show (4:3)</PresentationFormat>
  <Paragraphs>212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A BRIEFING TO THE PORT OF WILMINGTON EXPANSION TASK FORCE State Representative Charles Potter, Jr./Co-Chair State Senator Margaret Rose Henry/Co-Chair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FAMILY SUSTAINING EMPLOYMENT OPPORTUNITIES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Yerkes, Rochelle (LegHall)</cp:lastModifiedBy>
  <cp:revision>457</cp:revision>
  <cp:lastPrinted>2014-09-18T11:38:10Z</cp:lastPrinted>
  <dcterms:created xsi:type="dcterms:W3CDTF">2013-02-05T15:41:36Z</dcterms:created>
  <dcterms:modified xsi:type="dcterms:W3CDTF">2016-05-24T13:34:13Z</dcterms:modified>
</cp:coreProperties>
</file>